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3"/>
  </p:sldMasterIdLst>
  <p:notesMasterIdLst>
    <p:notesMasterId r:id="rId8"/>
  </p:notesMasterIdLst>
  <p:sldIdLst>
    <p:sldId id="256" r:id="rId4"/>
    <p:sldId id="260" r:id="rId5"/>
    <p:sldId id="291" r:id="rId6"/>
    <p:sldId id="265" r:id="rId7"/>
    <p:sldId id="264" r:id="rId9"/>
    <p:sldId id="266" r:id="rId10"/>
    <p:sldId id="347" r:id="rId11"/>
    <p:sldId id="267" r:id="rId12"/>
    <p:sldId id="295" r:id="rId13"/>
    <p:sldId id="293" r:id="rId14"/>
    <p:sldId id="296" r:id="rId15"/>
    <p:sldId id="292" r:id="rId16"/>
    <p:sldId id="279" r:id="rId17"/>
    <p:sldId id="298" r:id="rId18"/>
    <p:sldId id="300" r:id="rId19"/>
    <p:sldId id="317" r:id="rId20"/>
    <p:sldId id="318" r:id="rId21"/>
    <p:sldId id="301" r:id="rId22"/>
    <p:sldId id="322" r:id="rId23"/>
    <p:sldId id="315" r:id="rId24"/>
    <p:sldId id="316" r:id="rId25"/>
    <p:sldId id="302" r:id="rId26"/>
    <p:sldId id="303" r:id="rId27"/>
    <p:sldId id="313" r:id="rId28"/>
    <p:sldId id="314" r:id="rId29"/>
    <p:sldId id="319" r:id="rId30"/>
    <p:sldId id="320" r:id="rId31"/>
    <p:sldId id="262" r:id="rId32"/>
    <p:sldId id="270" r:id="rId33"/>
    <p:sldId id="273" r:id="rId34"/>
    <p:sldId id="276" r:id="rId35"/>
    <p:sldId id="306" r:id="rId36"/>
    <p:sldId id="307" r:id="rId37"/>
    <p:sldId id="308" r:id="rId38"/>
    <p:sldId id="261" r:id="rId39"/>
    <p:sldId id="309" r:id="rId40"/>
    <p:sldId id="310" r:id="rId41"/>
    <p:sldId id="311" r:id="rId42"/>
    <p:sldId id="312" r:id="rId43"/>
    <p:sldId id="263" r:id="rId44"/>
    <p:sldId id="321" r:id="rId45"/>
    <p:sldId id="278" r:id="rId46"/>
    <p:sldId id="294" r:id="rId4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5C4"/>
    <a:srgbClr val="05A2CD"/>
    <a:srgbClr val="B9DEE2"/>
    <a:srgbClr val="D1F4FE"/>
    <a:srgbClr val="CEF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4660"/>
  </p:normalViewPr>
  <p:slideViewPr>
    <p:cSldViewPr snapToGrid="0">
      <p:cViewPr varScale="1">
        <p:scale>
          <a:sx n="78" d="100"/>
          <a:sy n="78" d="100"/>
        </p:scale>
        <p:origin x="101" y="245"/>
      </p:cViewPr>
      <p:guideLst>
        <p:guide orient="horz" pos="207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notesMaster" Target="notesMasters/notesMaster1.xml"/><Relationship Id="rId7" Type="http://schemas.openxmlformats.org/officeDocument/2006/relationships/slide" Target="slides/slide4.xml"/><Relationship Id="rId6" Type="http://schemas.openxmlformats.org/officeDocument/2006/relationships/slide" Target="slides/slide3.xml"/><Relationship Id="rId50" Type="http://schemas.openxmlformats.org/officeDocument/2006/relationships/tableStyles" Target="tableStyles.xml"/><Relationship Id="rId5" Type="http://schemas.openxmlformats.org/officeDocument/2006/relationships/slide" Target="slides/slide2.xml"/><Relationship Id="rId49" Type="http://schemas.openxmlformats.org/officeDocument/2006/relationships/viewProps" Target="viewProps.xml"/><Relationship Id="rId48" Type="http://schemas.openxmlformats.org/officeDocument/2006/relationships/presProps" Target="presProps.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41" y="0"/>
            <a:ext cx="12187117" cy="685800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screen"/>
          <a:stretch>
            <a:fillRect/>
          </a:stretch>
        </p:blipFill>
        <p:spPr>
          <a:xfrm>
            <a:off x="0" y="0"/>
            <a:ext cx="12192000" cy="6858000"/>
          </a:xfrm>
          <a:prstGeom prst="rect">
            <a:avLst/>
          </a:prstGeom>
        </p:spPr>
      </p:pic>
      <p:pic>
        <p:nvPicPr>
          <p:cNvPr id="3" name="图片 2"/>
          <p:cNvPicPr>
            <a:picLocks noChangeAspect="1"/>
          </p:cNvPicPr>
          <p:nvPr userDrawn="1"/>
        </p:nvPicPr>
        <p:blipFill>
          <a:blip r:embed="rId3"/>
          <a:stretch>
            <a:fillRect/>
          </a:stretch>
        </p:blipFill>
        <p:spPr>
          <a:xfrm>
            <a:off x="508819" y="476117"/>
            <a:ext cx="10972604" cy="6212276"/>
          </a:xfrm>
          <a:prstGeom prst="rect">
            <a:avLst/>
          </a:prstGeom>
        </p:spPr>
      </p:pic>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B811DBD-26F6-4269-8D31-7B8DD299AD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1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B811DBD-26F6-4269-8D31-7B8DD299AD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fld>
            <a:endParaRPr lang="zh-CN" altLang="en-US"/>
          </a:p>
        </p:txBody>
      </p:sp>
      <p:sp>
        <p:nvSpPr>
          <p:cNvPr id="9" name="TextBox 8"/>
          <p:cNvSpPr txBox="1"/>
          <p:nvPr userDrawn="1"/>
        </p:nvSpPr>
        <p:spPr>
          <a:xfrm>
            <a:off x="2519772" y="6739570"/>
            <a:ext cx="1224136" cy="118430"/>
          </a:xfrm>
          <a:prstGeom prst="rect">
            <a:avLst/>
          </a:prstGeom>
          <a:noFill/>
        </p:spPr>
        <p:txBody>
          <a:bodyPr wrap="square" rtlCol="0">
            <a:spAutoFit/>
          </a:bodyPr>
          <a:lstStyle/>
          <a:p>
            <a:pPr>
              <a:lnSpc>
                <a:spcPct val="200000"/>
              </a:lnSpc>
            </a:pPr>
            <a:r>
              <a:rPr lang="en-US" altLang="zh-CN" sz="100" dirty="0">
                <a:solidFill>
                  <a:prstClr val="black"/>
                </a:solidFill>
                <a:ea typeface="微软雅黑" panose="020B0503020204020204" pitchFamily="34" charset="-122"/>
                <a:hlinkClick r:id="rId2"/>
              </a:rPr>
              <a:t>PPT</a:t>
            </a:r>
            <a:r>
              <a:rPr lang="zh-CN" altLang="en-US" sz="100" dirty="0">
                <a:solidFill>
                  <a:prstClr val="black"/>
                </a:solidFill>
                <a:ea typeface="微软雅黑" panose="020B0503020204020204" pitchFamily="34" charset="-122"/>
                <a:hlinkClick r:id="rId2"/>
              </a:rPr>
              <a:t>下载</a:t>
            </a:r>
            <a:r>
              <a:rPr lang="zh-CN" altLang="en-US" sz="100" dirty="0">
                <a:solidFill>
                  <a:prstClr val="black"/>
                </a:solidFill>
                <a:ea typeface="微软雅黑" panose="020B0503020204020204" pitchFamily="34" charset="-122"/>
              </a:rPr>
              <a:t> </a:t>
            </a:r>
            <a:r>
              <a:rPr lang="en-US" altLang="zh-CN" sz="100" dirty="0">
                <a:solidFill>
                  <a:prstClr val="black"/>
                </a:solidFill>
                <a:ea typeface="微软雅黑" panose="020B0503020204020204" pitchFamily="34" charset="-122"/>
              </a:rPr>
              <a:t>http://www.1ppt.com/xiazai/</a:t>
            </a:r>
            <a:endParaRPr lang="en-US" altLang="zh-CN" sz="100" dirty="0">
              <a:solidFill>
                <a:prstClr val="black"/>
              </a:solidFill>
              <a:ea typeface="微软雅黑" panose="020B0503020204020204" pitchFamily="34" charset="-122"/>
            </a:endParaRP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B811DBD-26F6-4269-8D31-7B8DD299AD58}"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B811DBD-26F6-4269-8D31-7B8DD299AD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B811DBD-26F6-4269-8D31-7B8DD299AD58}"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600" y="274641"/>
            <a:ext cx="8026400" cy="5851525"/>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811DBD-26F6-4269-8D31-7B8DD299AD58}"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48E5-EC8F-4AAA-B6E3-D19EBA2982A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tags" Target="../tags/tag13.xml"/></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15.xml"/><Relationship Id="rId1" Type="http://schemas.openxmlformats.org/officeDocument/2006/relationships/tags" Target="../tags/tag14.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tags" Target="../tags/tag1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20.xml"/><Relationship Id="rId1" Type="http://schemas.openxmlformats.org/officeDocument/2006/relationships/tags" Target="../tags/tag19.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tags" Target="../tags/tag23.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25.xml"/><Relationship Id="rId1" Type="http://schemas.openxmlformats.org/officeDocument/2006/relationships/tags" Target="../tags/tag24.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tags" Target="../tags/tag2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30.xml"/><Relationship Id="rId1" Type="http://schemas.openxmlformats.org/officeDocument/2006/relationships/tags" Target="../tags/tag29.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2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5.png"/><Relationship Id="rId2" Type="http://schemas.openxmlformats.org/officeDocument/2006/relationships/tags" Target="../tags/tag33.xml"/><Relationship Id="rId1" Type="http://schemas.openxmlformats.org/officeDocument/2006/relationships/tags" Target="../tags/tag3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28.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tags" Target="../tags/tag35.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tags" Target="../tags/tag5.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tags" Target="../tags/tag4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tags" Target="../tags/tag4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8.xml"/></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zh-CN" altLang="en-US" sz="6600" dirty="0">
                <a:latin typeface="微软雅黑" panose="020B0503020204020204" pitchFamily="34" charset="-122"/>
                <a:ea typeface="微软雅黑" panose="020B0503020204020204" pitchFamily="34" charset="-122"/>
                <a:sym typeface="+mn-ea"/>
              </a:rPr>
              <a:t>面向对象技术和建模基础</a:t>
            </a:r>
            <a:endParaRPr lang="zh-CN" altLang="en-US"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6971484" y="4209288"/>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r>
              <a:rPr lang="en-US" altLang="zh-CN" sz="3600" dirty="0">
                <a:latin typeface="微软雅黑" panose="020B0503020204020204" pitchFamily="34" charset="-122"/>
                <a:ea typeface="微软雅黑" panose="020B0503020204020204" pitchFamily="34" charset="-122"/>
                <a:cs typeface="微软雅黑" panose="020B0503020204020204" pitchFamily="34" charset="-122"/>
                <a:sym typeface="+mn-lt"/>
              </a:rPr>
              <a:t>  A</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模块</a:t>
            </a:r>
            <a:endPar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pic>
        <p:nvPicPr>
          <p:cNvPr id="4" name="图片 3" descr="logo"/>
          <p:cNvPicPr>
            <a:picLocks noChangeAspect="1"/>
          </p:cNvPicPr>
          <p:nvPr/>
        </p:nvPicPr>
        <p:blipFill>
          <a:blip r:embed="rId1"/>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类</a:t>
            </a:r>
            <a:endParaRPr lang="zh-CN" altLang="en-US" sz="3600" dirty="0">
              <a:cs typeface="+mn-ea"/>
              <a:sym typeface="+mn-lt"/>
            </a:endParaRPr>
          </a:p>
        </p:txBody>
      </p:sp>
      <p:sp>
        <p:nvSpPr>
          <p:cNvPr id="25" name="文本框 24"/>
          <p:cNvSpPr txBox="1"/>
          <p:nvPr/>
        </p:nvSpPr>
        <p:spPr>
          <a:xfrm>
            <a:off x="1147790" y="1904457"/>
            <a:ext cx="6771092" cy="4401205"/>
          </a:xfrm>
          <a:prstGeom prst="rect">
            <a:avLst/>
          </a:prstGeom>
          <a:noFill/>
        </p:spPr>
        <p:txBody>
          <a:bodyPr wrap="square" rtlCol="0" anchor="t">
            <a:spAutoFit/>
          </a:bodyPr>
          <a:lstStyle/>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一个类定义了一组大体上相似的对象。一个类所包含的方法和数据描述一组对象的共同行为和属性。类是在对象之上的抽象，有了类以后，对象则是类的具体化，是类的实例。类可以有子类和父类，形成层次结构。</a:t>
            </a:r>
            <a:endParaRPr lang="zh-CN" altLang="en-US" sz="2000" dirty="0">
              <a:latin typeface="微软雅黑" panose="020B0503020204020204" pitchFamily="34" charset="-122"/>
              <a:ea typeface="微软雅黑" panose="020B0503020204020204" pitchFamily="34" charset="-122"/>
              <a:sym typeface="+mn-ea"/>
            </a:endParaRP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类是对事物的</a:t>
            </a:r>
            <a:r>
              <a:rPr lang="zh-CN" altLang="en-US" sz="2000" dirty="0">
                <a:solidFill>
                  <a:srgbClr val="FF0000"/>
                </a:solidFill>
                <a:latin typeface="微软雅黑" panose="020B0503020204020204" pitchFamily="34" charset="-122"/>
                <a:ea typeface="微软雅黑" panose="020B0503020204020204" pitchFamily="34" charset="-122"/>
                <a:sym typeface="+mn-ea"/>
              </a:rPr>
              <a:t>抽象</a:t>
            </a:r>
            <a:r>
              <a:rPr lang="zh-CN" altLang="en-US" sz="2000" dirty="0">
                <a:latin typeface="微软雅黑" panose="020B0503020204020204" pitchFamily="34" charset="-122"/>
                <a:ea typeface="微软雅黑" panose="020B0503020204020204" pitchFamily="34" charset="-122"/>
                <a:sym typeface="+mn-ea"/>
              </a:rPr>
              <a:t>，它不是个体对象，而是描述一些对象的完整集合。</a:t>
            </a:r>
            <a:endParaRPr lang="zh-CN" altLang="en-US" sz="2000" dirty="0">
              <a:latin typeface="微软雅黑" panose="020B0503020204020204" pitchFamily="34" charset="-122"/>
              <a:ea typeface="微软雅黑" panose="020B0503020204020204" pitchFamily="34" charset="-122"/>
              <a:sym typeface="+mn-ea"/>
            </a:endParaRP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把一组对象的共同特性加以抽象并储存在一个类中，是面向对象技术最重要的一点；是否建立了一个丰富的类库，是衡量一个面向对象程序设计语言成熟与否的重要标志。</a:t>
            </a:r>
            <a:endParaRPr lang="zh-CN" altLang="en-US" sz="2000" dirty="0">
              <a:latin typeface="微软雅黑" panose="020B0503020204020204" pitchFamily="34" charset="-122"/>
              <a:ea typeface="微软雅黑" panose="020B0503020204020204" pitchFamily="34" charset="-122"/>
              <a:sym typeface="+mn-ea"/>
            </a:endParaRP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a:t>
            </a:r>
            <a:r>
              <a:rPr lang="zh-CN" altLang="en-US" sz="2000" dirty="0">
                <a:solidFill>
                  <a:srgbClr val="FF0000"/>
                </a:solidFill>
                <a:latin typeface="微软雅黑" panose="020B0503020204020204" pitchFamily="34" charset="-122"/>
                <a:ea typeface="微软雅黑" panose="020B0503020204020204" pitchFamily="34" charset="-122"/>
                <a:sym typeface="+mn-ea"/>
              </a:rPr>
              <a:t>静态</a:t>
            </a:r>
            <a:r>
              <a:rPr lang="zh-CN" altLang="en-US" sz="2000" dirty="0">
                <a:latin typeface="微软雅黑" panose="020B0503020204020204" pitchFamily="34" charset="-122"/>
                <a:ea typeface="微软雅黑" panose="020B0503020204020204" pitchFamily="34" charset="-122"/>
                <a:sym typeface="+mn-ea"/>
              </a:rPr>
              <a:t>的，类的语义和类之间的关系在程序执行前就已经定义好了，而对象是动态的，对象是在程序执行时被创建和删除的。</a:t>
            </a:r>
            <a:endParaRPr lang="zh-CN" altLang="en-US" sz="2000" dirty="0">
              <a:latin typeface="微软雅黑" panose="020B0503020204020204" pitchFamily="34" charset="-122"/>
              <a:ea typeface="微软雅黑" panose="020B0503020204020204" pitchFamily="34" charset="-122"/>
              <a:sym typeface="+mn-ea"/>
            </a:endParaRPr>
          </a:p>
          <a:p>
            <a:endParaRPr lang="zh-CN" altLang="en-US" sz="2000" dirty="0">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0572" y="719092"/>
            <a:ext cx="2516284" cy="5673814"/>
          </a:xfrm>
          <a:prstGeom prst="rect">
            <a:avLst/>
          </a:prstGeom>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类</a:t>
            </a:r>
            <a:endParaRPr lang="zh-CN" altLang="en-US" sz="3600" dirty="0">
              <a:cs typeface="+mn-ea"/>
              <a:sym typeface="+mn-lt"/>
            </a:endParaRPr>
          </a:p>
        </p:txBody>
      </p:sp>
      <p:sp>
        <p:nvSpPr>
          <p:cNvPr id="25" name="文本框 24"/>
          <p:cNvSpPr txBox="1"/>
          <p:nvPr/>
        </p:nvSpPr>
        <p:spPr>
          <a:xfrm>
            <a:off x="993775" y="1782445"/>
            <a:ext cx="9398635" cy="829945"/>
          </a:xfrm>
          <a:prstGeom prst="rect">
            <a:avLst/>
          </a:prstGeom>
          <a:noFill/>
        </p:spPr>
        <p:txBody>
          <a:bodyPr wrap="square" rtlCol="0" anchor="t">
            <a:spAutoFit/>
          </a:bodyPr>
          <a:lstStyle/>
          <a:p>
            <a:r>
              <a:rPr lang="zh-CN" altLang="en-US" sz="2400" dirty="0">
                <a:sym typeface="+mn-ea"/>
              </a:rPr>
              <a:t>以需求中作业和课程为例</a:t>
            </a:r>
            <a:endParaRPr lang="zh-CN" altLang="en-US" sz="2400" dirty="0"/>
          </a:p>
          <a:p>
            <a:endParaRPr lang="zh-CN" altLang="en-US" sz="2400" dirty="0">
              <a:latin typeface="微软雅黑" panose="020B0503020204020204" pitchFamily="34" charset="-122"/>
              <a:ea typeface="微软雅黑" panose="020B0503020204020204" pitchFamily="34" charset="-122"/>
              <a:sym typeface="+mn-ea"/>
            </a:endParaRPr>
          </a:p>
        </p:txBody>
      </p:sp>
      <p:sp>
        <p:nvSpPr>
          <p:cNvPr id="12" name="文本框 11"/>
          <p:cNvSpPr txBox="1"/>
          <p:nvPr/>
        </p:nvSpPr>
        <p:spPr>
          <a:xfrm>
            <a:off x="1462723" y="2426335"/>
            <a:ext cx="2540000" cy="3415030"/>
          </a:xfrm>
          <a:prstGeom prst="rect">
            <a:avLst/>
          </a:prstGeom>
          <a:noFill/>
        </p:spPr>
        <p:txBody>
          <a:bodyPr wrap="square" rtlCol="0" anchor="t">
            <a:spAutoFit/>
          </a:bodyPr>
          <a:lstStyle/>
          <a:p>
            <a:r>
              <a:rPr lang="zh-CN" altLang="en-US" dirty="0"/>
              <a:t>1、</a:t>
            </a:r>
            <a:r>
              <a:rPr lang="zh-CN" altLang="en-US" dirty="0">
                <a:solidFill>
                  <a:srgbClr val="FF0000"/>
                </a:solidFill>
              </a:rPr>
              <a:t>public公用的</a:t>
            </a:r>
            <a:r>
              <a:rPr lang="zh-CN" altLang="en-US" dirty="0"/>
              <a:t>：用+前缀表示，该属性对所有类可见</a:t>
            </a:r>
            <a:endParaRPr lang="zh-CN" altLang="en-US" dirty="0"/>
          </a:p>
          <a:p>
            <a:r>
              <a:rPr lang="zh-CN" altLang="en-US" dirty="0"/>
              <a:t>2、</a:t>
            </a:r>
            <a:r>
              <a:rPr lang="zh-CN" altLang="en-US" dirty="0">
                <a:solidFill>
                  <a:srgbClr val="FF0000"/>
                </a:solidFill>
              </a:rPr>
              <a:t>protected受保护的</a:t>
            </a:r>
            <a:r>
              <a:rPr lang="zh-CN" altLang="en-US" dirty="0"/>
              <a:t>：用#前缀表示，对该类的子孙可见</a:t>
            </a:r>
            <a:endParaRPr lang="zh-CN" altLang="en-US" dirty="0"/>
          </a:p>
          <a:p>
            <a:r>
              <a:rPr lang="zh-CN" altLang="en-US" dirty="0"/>
              <a:t>3、</a:t>
            </a:r>
            <a:r>
              <a:rPr lang="zh-CN" altLang="en-US" dirty="0">
                <a:solidFill>
                  <a:srgbClr val="FF0000"/>
                </a:solidFill>
              </a:rPr>
              <a:t>private私有的</a:t>
            </a:r>
            <a:r>
              <a:rPr lang="zh-CN" altLang="en-US" dirty="0"/>
              <a:t>：用-前缀表示，只对该类本身可见</a:t>
            </a:r>
            <a:endParaRPr lang="zh-CN" altLang="en-US" dirty="0"/>
          </a:p>
          <a:p>
            <a:r>
              <a:rPr lang="zh-CN" altLang="en-US" dirty="0"/>
              <a:t>4、</a:t>
            </a:r>
            <a:r>
              <a:rPr lang="zh-CN" altLang="en-US" dirty="0">
                <a:solidFill>
                  <a:srgbClr val="FF0000"/>
                </a:solidFill>
              </a:rPr>
              <a:t>package包的</a:t>
            </a:r>
            <a:r>
              <a:rPr lang="zh-CN" altLang="en-US" dirty="0"/>
              <a:t>：用~前缀表示，只对同一包声明的其他类可见</a:t>
            </a:r>
            <a:endParaRPr lang="zh-CN" altLang="en-US" dirty="0"/>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pic>
        <p:nvPicPr>
          <p:cNvPr id="7" name="图片 6"/>
          <p:cNvPicPr>
            <a:picLocks noChangeAspect="1"/>
          </p:cNvPicPr>
          <p:nvPr/>
        </p:nvPicPr>
        <p:blipFill>
          <a:blip r:embed="rId2"/>
          <a:srcRect t="10006"/>
          <a:stretch>
            <a:fillRect/>
          </a:stretch>
        </p:blipFill>
        <p:spPr>
          <a:xfrm>
            <a:off x="5180965" y="2049145"/>
            <a:ext cx="3288030" cy="3792220"/>
          </a:xfrm>
          <a:prstGeom prst="rect">
            <a:avLst/>
          </a:prstGeom>
        </p:spPr>
      </p:pic>
      <p:pic>
        <p:nvPicPr>
          <p:cNvPr id="8" name="图片 7"/>
          <p:cNvPicPr>
            <a:picLocks noChangeAspect="1"/>
          </p:cNvPicPr>
          <p:nvPr/>
        </p:nvPicPr>
        <p:blipFill>
          <a:blip r:embed="rId3"/>
          <a:stretch>
            <a:fillRect/>
          </a:stretch>
        </p:blipFill>
        <p:spPr>
          <a:xfrm>
            <a:off x="8210550" y="2287905"/>
            <a:ext cx="2954655" cy="3185795"/>
          </a:xfrm>
          <a:prstGeom prst="rect">
            <a:avLst/>
          </a:prstGeom>
        </p:spPr>
      </p:pic>
      <p:sp>
        <p:nvSpPr>
          <p:cNvPr id="6" name="文本框 5"/>
          <p:cNvSpPr txBox="1"/>
          <p:nvPr/>
        </p:nvSpPr>
        <p:spPr>
          <a:xfrm>
            <a:off x="4709797" y="2287905"/>
            <a:ext cx="770890" cy="368300"/>
          </a:xfrm>
          <a:prstGeom prst="rect">
            <a:avLst/>
          </a:prstGeom>
          <a:noFill/>
        </p:spPr>
        <p:txBody>
          <a:bodyPr wrap="square" rtlCol="0">
            <a:spAutoFit/>
          </a:bodyPr>
          <a:lstStyle/>
          <a:p>
            <a:r>
              <a:rPr lang="zh-CN" altLang="en-US"/>
              <a:t>类名</a:t>
            </a:r>
            <a:endParaRPr lang="zh-CN" altLang="en-US"/>
          </a:p>
        </p:txBody>
      </p:sp>
      <p:sp>
        <p:nvSpPr>
          <p:cNvPr id="9" name="文本框 8"/>
          <p:cNvSpPr txBox="1"/>
          <p:nvPr/>
        </p:nvSpPr>
        <p:spPr>
          <a:xfrm>
            <a:off x="4201797" y="3208655"/>
            <a:ext cx="1102995" cy="368300"/>
          </a:xfrm>
          <a:prstGeom prst="rect">
            <a:avLst/>
          </a:prstGeom>
          <a:noFill/>
        </p:spPr>
        <p:txBody>
          <a:bodyPr wrap="square" rtlCol="0">
            <a:spAutoFit/>
          </a:bodyPr>
          <a:lstStyle/>
          <a:p>
            <a:r>
              <a:rPr lang="zh-CN" altLang="en-US"/>
              <a:t>属性名</a:t>
            </a:r>
            <a:endParaRPr lang="zh-CN" altLang="en-US"/>
          </a:p>
        </p:txBody>
      </p:sp>
      <p:sp>
        <p:nvSpPr>
          <p:cNvPr id="11" name="文本框 10"/>
          <p:cNvSpPr txBox="1"/>
          <p:nvPr/>
        </p:nvSpPr>
        <p:spPr>
          <a:xfrm>
            <a:off x="4020187" y="4957445"/>
            <a:ext cx="830580" cy="645160"/>
          </a:xfrm>
          <a:prstGeom prst="rect">
            <a:avLst/>
          </a:prstGeom>
          <a:noFill/>
        </p:spPr>
        <p:txBody>
          <a:bodyPr wrap="square" rtlCol="0">
            <a:spAutoFit/>
          </a:bodyPr>
          <a:lstStyle/>
          <a:p>
            <a:r>
              <a:rPr lang="zh-CN" altLang="en-US"/>
              <a:t>方法名</a:t>
            </a:r>
            <a:endParaRPr lang="zh-CN" altLang="en-US"/>
          </a:p>
        </p:txBody>
      </p:sp>
      <p:cxnSp>
        <p:nvCxnSpPr>
          <p:cNvPr id="13" name="直接箭头连接符 12"/>
          <p:cNvCxnSpPr/>
          <p:nvPr/>
        </p:nvCxnSpPr>
        <p:spPr>
          <a:xfrm flipH="1" flipV="1">
            <a:off x="5304792" y="2468245"/>
            <a:ext cx="383540" cy="95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H="1">
            <a:off x="4998087" y="3359150"/>
            <a:ext cx="690245" cy="673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H="1">
            <a:off x="4748532" y="5017770"/>
            <a:ext cx="910590" cy="1149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Q1:</a:t>
            </a:r>
            <a:endParaRPr lang="en-US" altLang="zh-CN" sz="3600" dirty="0">
              <a:cs typeface="+mn-ea"/>
              <a:sym typeface="+mn-lt"/>
            </a:endParaRPr>
          </a:p>
        </p:txBody>
      </p:sp>
      <p:sp>
        <p:nvSpPr>
          <p:cNvPr id="134" name="文本框 133"/>
          <p:cNvSpPr txBox="1"/>
          <p:nvPr/>
        </p:nvSpPr>
        <p:spPr>
          <a:xfrm>
            <a:off x="3258820" y="2745740"/>
            <a:ext cx="583628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pic>
        <p:nvPicPr>
          <p:cNvPr id="3" name="图片 2"/>
          <p:cNvPicPr>
            <a:picLocks noChangeAspect="1"/>
          </p:cNvPicPr>
          <p:nvPr>
            <p:custDataLst>
              <p:tags r:id="rId2"/>
            </p:custDataLst>
          </p:nvPr>
        </p:nvPicPr>
        <p:blipFill>
          <a:blip r:embed="rId3" cstate="screen"/>
          <a:stretch>
            <a:fillRect/>
          </a:stretch>
        </p:blipFill>
        <p:spPr>
          <a:xfrm>
            <a:off x="2165985" y="2332355"/>
            <a:ext cx="1143635" cy="1143635"/>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R1:</a:t>
            </a:r>
            <a:endParaRPr lang="en-US" altLang="zh-CN" sz="3600" dirty="0">
              <a:cs typeface="+mn-ea"/>
              <a:sym typeface="+mn-lt"/>
            </a:endParaRP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2886710" y="2025650"/>
            <a:ext cx="692975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
        <p:nvSpPr>
          <p:cNvPr id="144" name="文本框 143"/>
          <p:cNvSpPr txBox="1"/>
          <p:nvPr/>
        </p:nvSpPr>
        <p:spPr>
          <a:xfrm>
            <a:off x="1544320" y="2770505"/>
            <a:ext cx="9861550" cy="2030095"/>
          </a:xfrm>
          <a:prstGeom prst="rect">
            <a:avLst/>
          </a:prstGeom>
          <a:noFill/>
        </p:spPr>
        <p:txBody>
          <a:bodyPr wrap="square" rtlCol="0" anchor="t">
            <a:spAutoFit/>
          </a:bodyPr>
          <a:lstStyle/>
          <a:p>
            <a:r>
              <a:rPr lang="zh-CN" altLang="en-US">
                <a:latin typeface="微软雅黑" panose="020B0503020204020204" pitchFamily="34" charset="-122"/>
                <a:ea typeface="微软雅黑" panose="020B0503020204020204" pitchFamily="34" charset="-122"/>
              </a:rPr>
              <a:t>类是对象的抽象，对象是类的具体。</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类是概念模型，定义对象的所有特性和所需的操作，对象是真实的模型，是一个具体的实体。</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类是实体对象的概念模型，因此通常是笼统的、不具体的。</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p:txBody>
      </p:sp>
      <p:pic>
        <p:nvPicPr>
          <p:cNvPr id="146" name="图片 145"/>
          <p:cNvPicPr>
            <a:picLocks noChangeAspect="1"/>
          </p:cNvPicPr>
          <p:nvPr/>
        </p:nvPicPr>
        <p:blipFill>
          <a:blip r:embed="rId2"/>
          <a:stretch>
            <a:fillRect/>
          </a:stretch>
        </p:blipFill>
        <p:spPr>
          <a:xfrm>
            <a:off x="7957820" y="3890645"/>
            <a:ext cx="2044700" cy="2298700"/>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实例和对象</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 name="文本框 3"/>
          <p:cNvSpPr txBox="1"/>
          <p:nvPr/>
        </p:nvSpPr>
        <p:spPr>
          <a:xfrm>
            <a:off x="1463675" y="1883410"/>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实例这个概念和对象很相似，在</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UML</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中，会经常使用实例这个术语。</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类在现实世界中并不能真正存在，实例就是由某个特定的类所描述的一个具体的对象。</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一般地，实例这个概念比较广泛，它不仅是对类而言，其他建模元素也有实例。例如，类的实例是对象，而关联的实例就是链。</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6" name="文本框 5"/>
          <p:cNvSpPr txBox="1"/>
          <p:nvPr/>
        </p:nvSpPr>
        <p:spPr>
          <a:xfrm>
            <a:off x="1463675" y="3984625"/>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对象和实例从宏观的角度看，区别是：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对象是同类事物的一种抽象表现形式，而实例是对象的具体化</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，一个对象可以实例化很多实例，对象就是一个模型，实例是照着这个模型生产的最终产品。实际上就是这样，一个对象可以实例化</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个实例。就像根据一个模型可以制造多个实例的产品一样。</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封装</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461191" y="2063602"/>
            <a:ext cx="9129870" cy="3785652"/>
          </a:xfrm>
          <a:prstGeom prst="rect">
            <a:avLst/>
          </a:prstGeom>
          <a:noFill/>
        </p:spPr>
        <p:txBody>
          <a:bodyPr wrap="square" rtlCol="0" anchor="t">
            <a:spAutoFit/>
          </a:bodyPr>
          <a:lstStyle/>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封装（</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Encapsulation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）就是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把一个对象的方法和属性组合成一个独立的单位，并尽可能隐蔽对象的属性、方法和实现细节的过程，仅仅将接口进行对外公开</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在访问类的时候，根据其封装的特点，对外访问时提供了以下</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种访问控制级别。</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public</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：公有访问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。最高一级的访问，所有的类都可以访问。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protected</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：受保护的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。只有同一个包中的类或者子类可以进行公开访问。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private</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：私有访问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。最低一级的访问，只能在对象的内部访问，不对外公开。</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default</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：默认的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。属于当前目录（包）下的类都可以访问。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Q2:</a:t>
            </a:r>
            <a:endParaRPr lang="en-US" altLang="zh-CN" sz="3600" dirty="0">
              <a:cs typeface="+mn-ea"/>
              <a:sym typeface="+mn-lt"/>
            </a:endParaRPr>
          </a:p>
        </p:txBody>
      </p:sp>
      <p:pic>
        <p:nvPicPr>
          <p:cNvPr id="3" name="图片 2"/>
          <p:cNvPicPr>
            <a:picLocks noChangeAspect="1"/>
          </p:cNvPicPr>
          <p:nvPr>
            <p:custDataLst>
              <p:tags r:id="rId2"/>
            </p:custDataLst>
          </p:nvPr>
        </p:nvPicPr>
        <p:blipFill>
          <a:blip r:embed="rId3" cstate="screen"/>
          <a:stretch>
            <a:fillRect/>
          </a:stretch>
        </p:blipFill>
        <p:spPr>
          <a:xfrm>
            <a:off x="2165985" y="2332355"/>
            <a:ext cx="1143635" cy="1143635"/>
          </a:xfrm>
          <a:prstGeom prst="rect">
            <a:avLst/>
          </a:prstGeom>
        </p:spPr>
      </p:pic>
      <p:sp>
        <p:nvSpPr>
          <p:cNvPr id="4" name="文本框 3"/>
          <p:cNvSpPr txBox="1"/>
          <p:nvPr/>
        </p:nvSpPr>
        <p:spPr>
          <a:xfrm>
            <a:off x="3630967" y="2583402"/>
            <a:ext cx="5353235" cy="830997"/>
          </a:xfrm>
          <a:prstGeom prst="rect">
            <a:avLst/>
          </a:prstGeom>
          <a:noFill/>
        </p:spPr>
        <p:txBody>
          <a:bodyPr wrap="square" rtlCol="0">
            <a:spAutoFit/>
          </a:bodyPr>
          <a:lstStyle/>
          <a:p>
            <a:r>
              <a:rPr lang="zh-CN" altLang="en-US" sz="4800" dirty="0"/>
              <a:t>概括封装的优点</a:t>
            </a:r>
            <a:endParaRPr lang="zh-CN" altLang="en-US" sz="4800" dirty="0"/>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R2:</a:t>
            </a:r>
            <a:endParaRPr lang="en-US" altLang="zh-CN" sz="3600" dirty="0">
              <a:cs typeface="+mn-ea"/>
              <a:sym typeface="+mn-lt"/>
            </a:endParaRP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3568823" y="2545071"/>
            <a:ext cx="5408314" cy="2308324"/>
          </a:xfrm>
          <a:prstGeom prst="rect">
            <a:avLst/>
          </a:prstGeom>
          <a:noFill/>
        </p:spPr>
        <p:txBody>
          <a:bodyPr wrap="square" rtlCol="0">
            <a:spAutoFit/>
          </a:bodyPr>
          <a:lstStyle/>
          <a:p>
            <a:r>
              <a:rPr lang="en-US" altLang="zh-CN" dirty="0"/>
              <a:t>(1)</a:t>
            </a:r>
            <a:r>
              <a:rPr lang="zh-CN" altLang="en-US" dirty="0"/>
              <a:t>方便了使用者对类和对象的操作，并降低了使用者错误修改其属性的机率。</a:t>
            </a:r>
            <a:endParaRPr lang="zh-CN" altLang="en-US" dirty="0"/>
          </a:p>
          <a:p>
            <a:r>
              <a:rPr lang="en-US" altLang="zh-CN" dirty="0"/>
              <a:t>(2)</a:t>
            </a:r>
            <a:r>
              <a:rPr lang="zh-CN" altLang="en-US" dirty="0"/>
              <a:t>体现了系统之间的松散耦合关系并提高了系统的独立性。</a:t>
            </a:r>
            <a:endParaRPr lang="zh-CN" altLang="en-US" dirty="0"/>
          </a:p>
          <a:p>
            <a:r>
              <a:rPr lang="en-US" altLang="zh-CN" dirty="0"/>
              <a:t>(3)</a:t>
            </a:r>
            <a:r>
              <a:rPr lang="zh-CN" altLang="en-US" dirty="0"/>
              <a:t>提高了程序的复用性。</a:t>
            </a:r>
            <a:endParaRPr lang="zh-CN" altLang="en-US" dirty="0"/>
          </a:p>
          <a:p>
            <a:r>
              <a:rPr lang="en-US" altLang="zh-CN" dirty="0"/>
              <a:t>(4)</a:t>
            </a:r>
            <a:r>
              <a:rPr lang="zh-CN" altLang="en-US" dirty="0"/>
              <a:t>针对大型的开发系统，降低了开发风险。如果整个系统开发失败，一些相对独立的子系统仍然存在可用价值。</a:t>
            </a:r>
            <a:endParaRPr lang="zh-CN" altLang="en-US" dirty="0"/>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9991004" cy="3785652"/>
          </a:xfrm>
          <a:prstGeom prst="rect">
            <a:avLst/>
          </a:prstGeom>
          <a:noFill/>
        </p:spPr>
        <p:txBody>
          <a:bodyPr wrap="square" rtlCol="0" anchor="t">
            <a:spAutoFit/>
          </a:bodyPr>
          <a:lstStyle/>
          <a:p>
            <a:pPr marL="285750" indent="-28575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继承</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(Inheritance)</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是一种一般类与特殊类的层次模型。继承性是指</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特殊类的对象具有其一般类的属性和方法</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，在其之上又增加了自己的特殊属性和方法</a:t>
            </a:r>
            <a:r>
              <a:rPr lang="zh-CN" altLang="en-US" sz="2400" dirty="0"/>
              <a:t>，是提供了父类和子类之间共享数据和方法的一种机制。</a:t>
            </a:r>
            <a:endParaRPr lang="zh-CN" altLang="en-US" sz="2400" dirty="0"/>
          </a:p>
          <a:p>
            <a:pPr marL="285750" indent="-285750">
              <a:buFont typeface="Wingdings" panose="05000000000000000000" pitchFamily="2" charset="2"/>
              <a:buChar char="ü"/>
            </a:pPr>
            <a:r>
              <a:rPr lang="zh-CN" altLang="en-US" sz="2400" dirty="0"/>
              <a:t>继承的过程，就是从</a:t>
            </a:r>
            <a:r>
              <a:rPr lang="zh-CN" altLang="en-US" sz="2400" dirty="0">
                <a:solidFill>
                  <a:srgbClr val="FF0000"/>
                </a:solidFill>
              </a:rPr>
              <a:t>一般</a:t>
            </a:r>
            <a:r>
              <a:rPr lang="zh-CN" altLang="en-US" sz="2400" dirty="0"/>
              <a:t>到</a:t>
            </a:r>
            <a:r>
              <a:rPr lang="zh-CN" altLang="en-US" sz="2400" dirty="0">
                <a:solidFill>
                  <a:srgbClr val="FF0000"/>
                </a:solidFill>
              </a:rPr>
              <a:t>特殊</a:t>
            </a:r>
            <a:r>
              <a:rPr lang="zh-CN" altLang="en-US" sz="2400" dirty="0"/>
              <a:t>的过程。继承表示的是类之间的一种</a:t>
            </a:r>
            <a:r>
              <a:rPr lang="zh-CN" altLang="en-US" sz="2400" dirty="0">
                <a:solidFill>
                  <a:srgbClr val="FF0000"/>
                </a:solidFill>
              </a:rPr>
              <a:t>关系</a:t>
            </a:r>
            <a:r>
              <a:rPr lang="zh-CN" altLang="en-US" sz="2400" dirty="0"/>
              <a:t>，在定义和实现一个类的时候，可以通过一个已经存在的类来创建新类，把这个已经存在的类作为父类。</a:t>
            </a:r>
            <a:endParaRPr lang="en-US" altLang="zh-CN" sz="2400" dirty="0"/>
          </a:p>
          <a:p>
            <a:pPr marL="285750" indent="-285750">
              <a:buFont typeface="Wingdings" panose="05000000000000000000" pitchFamily="2" charset="2"/>
              <a:buChar char="ü"/>
            </a:pPr>
            <a:r>
              <a:rPr lang="zh-CN" altLang="en-US" sz="2400" dirty="0"/>
              <a:t>继承真实地反映了客观世界中事物的</a:t>
            </a:r>
            <a:r>
              <a:rPr lang="zh-CN" altLang="en-US" sz="2400" dirty="0">
                <a:solidFill>
                  <a:srgbClr val="FF0000"/>
                </a:solidFill>
              </a:rPr>
              <a:t>层次关系</a:t>
            </a:r>
            <a:r>
              <a:rPr lang="zh-CN" altLang="en-US" sz="2400" dirty="0"/>
              <a:t>，通过类的继承，能够实现对问题的深入抽象描述，反映出事物的发展过程。</a:t>
            </a:r>
            <a:r>
              <a:rPr lang="zh-CN" altLang="en-US" sz="2400" b="1" dirty="0"/>
              <a:t>继承性是面向对象程序设计语言不同于其他语言的最主要的特点。</a:t>
            </a:r>
            <a:endParaRPr lang="zh-CN" altLang="en-US" sz="2400" b="1" dirty="0"/>
          </a:p>
          <a:p>
            <a:endParaRPr lang="zh-CN" altLang="en-US" sz="2400"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5137785" cy="4276876"/>
          </a:xfrm>
          <a:prstGeom prst="rect">
            <a:avLst/>
          </a:prstGeom>
          <a:noFill/>
        </p:spPr>
        <p:txBody>
          <a:bodyPr wrap="square" rtlCol="0" anchor="t">
            <a:spAutoFit/>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继承性分为单重继承和多重继承两类。</a:t>
            </a:r>
            <a:endPar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单重继承：指的是一个子类只有一个父类。</a:t>
            </a:r>
            <a:endPar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多重继承：指的是一个子类可以有多个父类。</a:t>
            </a:r>
            <a:endParaRPr kumimoji="0" lang="en-US" altLang="zh-CN"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单重继承所表示的类之间的关系类似</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一棵树</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中，每个类都只有一个父类，如类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是最顶层的父类，类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的子类，类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的父类。多重继承所表示的类之间的关系比单重继承</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复杂</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，一个类可以有</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多个</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父类对应，如右图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中的类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其中类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而类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endPar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2"/>
          <a:stretch>
            <a:fillRect/>
          </a:stretch>
        </p:blipFill>
        <p:spPr>
          <a:xfrm>
            <a:off x="6096000" y="2590592"/>
            <a:ext cx="2380278" cy="2547012"/>
          </a:xfrm>
          <a:prstGeom prst="rect">
            <a:avLst/>
          </a:prstGeom>
        </p:spPr>
      </p:pic>
      <p:pic>
        <p:nvPicPr>
          <p:cNvPr id="9" name="图片 8"/>
          <p:cNvPicPr>
            <a:picLocks noChangeAspect="1"/>
          </p:cNvPicPr>
          <p:nvPr/>
        </p:nvPicPr>
        <p:blipFill>
          <a:blip r:embed="rId3"/>
          <a:stretch>
            <a:fillRect/>
          </a:stretch>
        </p:blipFill>
        <p:spPr>
          <a:xfrm>
            <a:off x="8476278" y="2590592"/>
            <a:ext cx="2298235" cy="2547013"/>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A-文本框 12"/>
          <p:cNvSpPr txBox="1"/>
          <p:nvPr>
            <p:custDataLst>
              <p:tags r:id="rId1"/>
            </p:custDataLst>
          </p:nvPr>
        </p:nvSpPr>
        <p:spPr>
          <a:xfrm>
            <a:off x="1611110" y="1844686"/>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01</a:t>
            </a:r>
            <a:endParaRPr lang="zh-CN" altLang="en-US" sz="3600" dirty="0">
              <a:cs typeface="+mn-ea"/>
              <a:sym typeface="+mn-lt"/>
            </a:endParaRPr>
          </a:p>
        </p:txBody>
      </p:sp>
      <p:sp>
        <p:nvSpPr>
          <p:cNvPr id="193" name="文本框 192"/>
          <p:cNvSpPr txBox="1"/>
          <p:nvPr/>
        </p:nvSpPr>
        <p:spPr>
          <a:xfrm>
            <a:off x="2904490" y="1755140"/>
            <a:ext cx="5173345" cy="706755"/>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endPar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4" name="PA-文本框 12"/>
          <p:cNvSpPr txBox="1"/>
          <p:nvPr>
            <p:custDataLst>
              <p:tags r:id="rId2"/>
            </p:custDataLst>
          </p:nvPr>
        </p:nvSpPr>
        <p:spPr>
          <a:xfrm>
            <a:off x="1611110" y="289445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02</a:t>
            </a:r>
            <a:endParaRPr lang="zh-CN" altLang="en-US" sz="3600" dirty="0">
              <a:cs typeface="+mn-ea"/>
              <a:sym typeface="+mn-lt"/>
            </a:endParaRPr>
          </a:p>
        </p:txBody>
      </p:sp>
      <p:sp>
        <p:nvSpPr>
          <p:cNvPr id="195" name="文本框 194"/>
          <p:cNvSpPr txBox="1"/>
          <p:nvPr/>
        </p:nvSpPr>
        <p:spPr>
          <a:xfrm>
            <a:off x="2904490" y="2804795"/>
            <a:ext cx="3503930" cy="706755"/>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endPar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6" name="PA-文本框 12"/>
          <p:cNvSpPr txBox="1"/>
          <p:nvPr>
            <p:custDataLst>
              <p:tags r:id="rId3"/>
            </p:custDataLst>
          </p:nvPr>
        </p:nvSpPr>
        <p:spPr>
          <a:xfrm>
            <a:off x="1611110" y="3944631"/>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03</a:t>
            </a:r>
            <a:endParaRPr lang="zh-CN" altLang="en-US" sz="3600" dirty="0">
              <a:cs typeface="+mn-ea"/>
              <a:sym typeface="+mn-lt"/>
            </a:endParaRPr>
          </a:p>
        </p:txBody>
      </p:sp>
      <p:sp>
        <p:nvSpPr>
          <p:cNvPr id="197" name="文本框 196"/>
          <p:cNvSpPr txBox="1"/>
          <p:nvPr/>
        </p:nvSpPr>
        <p:spPr>
          <a:xfrm>
            <a:off x="2904490" y="3854450"/>
            <a:ext cx="3585210" cy="706755"/>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endPar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8" name="PA-文本框 12"/>
          <p:cNvSpPr txBox="1"/>
          <p:nvPr>
            <p:custDataLst>
              <p:tags r:id="rId4"/>
            </p:custDataLst>
          </p:nvPr>
        </p:nvSpPr>
        <p:spPr>
          <a:xfrm>
            <a:off x="1611110" y="499503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04</a:t>
            </a:r>
            <a:endParaRPr lang="zh-CN" altLang="en-US" sz="3600" dirty="0">
              <a:cs typeface="+mn-ea"/>
              <a:sym typeface="+mn-lt"/>
            </a:endParaRPr>
          </a:p>
        </p:txBody>
      </p:sp>
      <p:sp>
        <p:nvSpPr>
          <p:cNvPr id="199" name="文本框 198"/>
          <p:cNvSpPr txBox="1"/>
          <p:nvPr/>
        </p:nvSpPr>
        <p:spPr>
          <a:xfrm>
            <a:off x="2904211" y="4945718"/>
            <a:ext cx="2444518" cy="706755"/>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分工</a:t>
            </a:r>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打分</a:t>
            </a:r>
            <a:endPar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Q3:</a:t>
            </a:r>
            <a:endParaRPr lang="en-US" altLang="zh-CN" sz="3600" dirty="0">
              <a:cs typeface="+mn-ea"/>
              <a:sym typeface="+mn-lt"/>
            </a:endParaRPr>
          </a:p>
        </p:txBody>
      </p:sp>
      <p:sp>
        <p:nvSpPr>
          <p:cNvPr id="134" name="文本框 133"/>
          <p:cNvSpPr txBox="1"/>
          <p:nvPr/>
        </p:nvSpPr>
        <p:spPr>
          <a:xfrm>
            <a:off x="3258820" y="2745740"/>
            <a:ext cx="712406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继承机制的作用是</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信息隐藏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 数据封装   </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派生新类    D. 数据抽象 </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pic>
        <p:nvPicPr>
          <p:cNvPr id="3" name="图片 2"/>
          <p:cNvPicPr>
            <a:picLocks noChangeAspect="1"/>
          </p:cNvPicPr>
          <p:nvPr>
            <p:custDataLst>
              <p:tags r:id="rId2"/>
            </p:custDataLst>
          </p:nvPr>
        </p:nvPicPr>
        <p:blipFill>
          <a:blip r:embed="rId3" cstate="screen"/>
          <a:stretch>
            <a:fillRect/>
          </a:stretch>
        </p:blipFill>
        <p:spPr>
          <a:xfrm>
            <a:off x="2165985" y="2332355"/>
            <a:ext cx="1143635" cy="1143635"/>
          </a:xfrm>
          <a:prstGeom prst="rect">
            <a:avLst/>
          </a:prstGeom>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R3:</a:t>
            </a:r>
            <a:endParaRPr lang="en-US" altLang="zh-CN" sz="3600" dirty="0">
              <a:cs typeface="+mn-ea"/>
              <a:sym typeface="+mn-lt"/>
            </a:endParaRP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812512"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a:t>
            </a:r>
            <a:endPar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多态</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95375" y="1921510"/>
            <a:ext cx="10104120" cy="1200329"/>
          </a:xfrm>
          <a:prstGeom prst="rect">
            <a:avLst/>
          </a:prstGeom>
          <a:noFill/>
        </p:spPr>
        <p:txBody>
          <a:bodyPr wrap="square" rtlCol="0" anchor="t">
            <a:spAutoFit/>
          </a:bodyPr>
          <a:lstStyle/>
          <a:p>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多态性</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(Polymorphism)</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是指类中同一函数名对应多个功能相似的不同函数，可以使用相同的调用方式来调用这些具有不同功能的同名函数。多态性使得同一个属性或行为在父类及其各派生类中可以具有</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不同的语义</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00" name="文本框 99"/>
          <p:cNvSpPr txBox="1"/>
          <p:nvPr/>
        </p:nvSpPr>
        <p:spPr>
          <a:xfrm>
            <a:off x="1253429" y="3121839"/>
            <a:ext cx="8920480" cy="1200329"/>
          </a:xfrm>
          <a:prstGeom prst="rect">
            <a:avLst/>
          </a:prstGeom>
          <a:noFill/>
          <a:ln w="9525">
            <a:noFill/>
          </a:ln>
        </p:spPr>
        <p:txBody>
          <a:bodyPr wrap="square">
            <a:spAutoFit/>
          </a:bodyPr>
          <a:lstStyle/>
          <a:p>
            <a:pPr indent="0"/>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例如，在一般类</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几何图形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中定义了</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计算图形面积、周长或绘制图形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等行为，</a:t>
            </a:r>
            <a:r>
              <a:rPr lang="zh-CN"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根据一般类再定义特殊类</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如“矩形”、“正方形”、“圆”和</a:t>
            </a:r>
            <a:r>
              <a:rPr lang="en-US" alt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'梯形”等，它们都继承</a:t>
            </a:r>
            <a:r>
              <a:rPr lang="zh-CN" alt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了父类“几何图形”的“计算图形面积”等行为，因此自动具有了“计算面积”的功能，但每个特殊类的功能却不一样，如图所示的就是多态性的表现。</a:t>
            </a:r>
            <a:endParaRPr lang="zh-CN" alt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pic>
        <p:nvPicPr>
          <p:cNvPr id="7" name="图片 6"/>
          <p:cNvPicPr>
            <a:picLocks noChangeAspect="1"/>
          </p:cNvPicPr>
          <p:nvPr/>
        </p:nvPicPr>
        <p:blipFill>
          <a:blip r:embed="rId2"/>
          <a:stretch>
            <a:fillRect/>
          </a:stretch>
        </p:blipFill>
        <p:spPr>
          <a:xfrm>
            <a:off x="1660309" y="4322168"/>
            <a:ext cx="8247170" cy="2085134"/>
          </a:xfrm>
          <a:prstGeom prst="rect">
            <a:avLst/>
          </a:prstGeom>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消息</a:t>
            </a:r>
            <a:endParaRPr lang="zh-CN" altLang="en-US" sz="36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720215"/>
            <a:ext cx="10104120" cy="4154170"/>
          </a:xfrm>
          <a:prstGeom prst="rect">
            <a:avLst/>
          </a:prstGeom>
          <a:noFill/>
        </p:spPr>
        <p:txBody>
          <a:bodyPr wrap="square" rtlCol="0" anchor="t">
            <a:spAutoFit/>
          </a:bodyPr>
          <a:lstStyle/>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在面向对象的系统中，把“</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请求</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”或“</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命令</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抽象成“消息”，当系统中的其他对象请求这个对象执行某个服务时，就将一个消息发送给另一个对象，接收到消息的对象将消息进行解释，然后响应这个请求，完成指定的服务。通常，把发送消息的对象称为发送者，把接收消息的对象称为接收者。</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通常，一个消息由以下几部分组成。</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提供服务的对象名。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服务的标识，即方法名。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输入信息，即实际参数。</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响应结果，即返回值或操作结果。</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消息是实现对象之间进行</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通信</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的一种机制，对于一个对象可以接收不同形式的多个消息，并产生不同的结果；相同形式的消息可以发送给不同的对象，并产生不同的结果；</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Q4:</a:t>
            </a:r>
            <a:endParaRPr lang="en-US" altLang="zh-CN" sz="3600" dirty="0">
              <a:cs typeface="+mn-ea"/>
              <a:sym typeface="+mn-lt"/>
            </a:endParaRPr>
          </a:p>
        </p:txBody>
      </p:sp>
      <p:sp>
        <p:nvSpPr>
          <p:cNvPr id="134" name="文本框 133"/>
          <p:cNvSpPr txBox="1"/>
          <p:nvPr/>
        </p:nvSpPr>
        <p:spPr>
          <a:xfrm>
            <a:off x="3258820" y="2745740"/>
            <a:ext cx="771207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下列不属于面向对象技术的基本特征的是</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封装性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B. 模块性     </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多态性         D. 继承性 </a:t>
            </a:r>
            <a:endPar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pic>
        <p:nvPicPr>
          <p:cNvPr id="3" name="图片 2"/>
          <p:cNvPicPr>
            <a:picLocks noChangeAspect="1"/>
          </p:cNvPicPr>
          <p:nvPr>
            <p:custDataLst>
              <p:tags r:id="rId2"/>
            </p:custDataLst>
          </p:nvPr>
        </p:nvPicPr>
        <p:blipFill>
          <a:blip r:embed="rId3" cstate="screen"/>
          <a:stretch>
            <a:fillRect/>
          </a:stretch>
        </p:blipFill>
        <p:spPr>
          <a:xfrm>
            <a:off x="2165985" y="2332355"/>
            <a:ext cx="1143635" cy="1143635"/>
          </a:xfrm>
          <a:prstGeom prst="rect">
            <a:avLst/>
          </a:prstGeom>
        </p:spPr>
      </p:pic>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R4:</a:t>
            </a:r>
            <a:endParaRPr lang="en-US" altLang="zh-CN" sz="3600" dirty="0">
              <a:cs typeface="+mn-ea"/>
              <a:sym typeface="+mn-lt"/>
            </a:endParaRP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650650"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a:t>
            </a:r>
            <a:endPar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Q5:</a:t>
            </a:r>
            <a:endParaRPr lang="en-US" altLang="zh-CN" sz="3600" dirty="0">
              <a:cs typeface="+mn-ea"/>
              <a:sym typeface="+mn-lt"/>
            </a:endParaRPr>
          </a:p>
        </p:txBody>
      </p:sp>
      <p:pic>
        <p:nvPicPr>
          <p:cNvPr id="3" name="图片 2"/>
          <p:cNvPicPr>
            <a:picLocks noChangeAspect="1"/>
          </p:cNvPicPr>
          <p:nvPr>
            <p:custDataLst>
              <p:tags r:id="rId2"/>
            </p:custDataLst>
          </p:nvPr>
        </p:nvPicPr>
        <p:blipFill>
          <a:blip r:embed="rId3" cstate="screen"/>
          <a:stretch>
            <a:fillRect/>
          </a:stretch>
        </p:blipFill>
        <p:spPr>
          <a:xfrm>
            <a:off x="2165985" y="2332355"/>
            <a:ext cx="1143635" cy="1143635"/>
          </a:xfrm>
          <a:prstGeom prst="rect">
            <a:avLst/>
          </a:prstGeom>
        </p:spPr>
      </p:pic>
      <p:sp>
        <p:nvSpPr>
          <p:cNvPr id="4" name="文本框 3"/>
          <p:cNvSpPr txBox="1"/>
          <p:nvPr/>
        </p:nvSpPr>
        <p:spPr>
          <a:xfrm>
            <a:off x="3630967" y="2583402"/>
            <a:ext cx="5868140" cy="830997"/>
          </a:xfrm>
          <a:prstGeom prst="rect">
            <a:avLst/>
          </a:prstGeom>
          <a:noFill/>
        </p:spPr>
        <p:txBody>
          <a:bodyPr wrap="square" rtlCol="0">
            <a:spAutoFit/>
          </a:bodyPr>
          <a:lstStyle/>
          <a:p>
            <a:r>
              <a:rPr lang="zh-CN" altLang="en-US" sz="4800" dirty="0">
                <a:effectLst/>
              </a:rPr>
              <a:t>面向对象的三大优点：</a:t>
            </a:r>
            <a:endParaRPr lang="zh-CN" altLang="en-US" sz="4800" dirty="0"/>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R5:</a:t>
            </a:r>
            <a:endParaRPr lang="en-US" altLang="zh-CN" sz="3600" dirty="0">
              <a:cs typeface="+mn-ea"/>
              <a:sym typeface="+mn-lt"/>
            </a:endParaRP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4565112" y="2704869"/>
            <a:ext cx="5408314" cy="1955215"/>
          </a:xfrm>
          <a:prstGeom prst="rect">
            <a:avLst/>
          </a:prstGeom>
          <a:noFill/>
        </p:spPr>
        <p:txBody>
          <a:bodyPr wrap="square" rtlCol="0">
            <a:spAutoFit/>
          </a:bodyPr>
          <a:lstStyle/>
          <a:p>
            <a:pPr>
              <a:lnSpc>
                <a:spcPct val="150000"/>
              </a:lnSpc>
            </a:pPr>
            <a:r>
              <a:rPr lang="en-US" altLang="zh-CN" sz="2800" dirty="0">
                <a:effectLst/>
              </a:rPr>
              <a:t>1.</a:t>
            </a:r>
            <a:r>
              <a:rPr lang="zh-CN" altLang="en-US" sz="2800" dirty="0">
                <a:effectLst/>
              </a:rPr>
              <a:t>扩张性强</a:t>
            </a:r>
            <a:endParaRPr lang="en-US" altLang="zh-CN" sz="2800" dirty="0">
              <a:effectLst/>
            </a:endParaRPr>
          </a:p>
          <a:p>
            <a:pPr>
              <a:lnSpc>
                <a:spcPct val="150000"/>
              </a:lnSpc>
            </a:pPr>
            <a:r>
              <a:rPr lang="en-US" altLang="zh-CN" sz="2800" dirty="0">
                <a:effectLst/>
              </a:rPr>
              <a:t>2.</a:t>
            </a:r>
            <a:r>
              <a:rPr lang="zh-CN" altLang="en-US" sz="2800" dirty="0">
                <a:effectLst/>
              </a:rPr>
              <a:t>灵活性高 </a:t>
            </a:r>
            <a:endParaRPr lang="en-US" altLang="zh-CN" sz="2800" dirty="0">
              <a:effectLst/>
            </a:endParaRPr>
          </a:p>
          <a:p>
            <a:pPr>
              <a:lnSpc>
                <a:spcPct val="150000"/>
              </a:lnSpc>
            </a:pPr>
            <a:r>
              <a:rPr lang="en-US" altLang="zh-CN" sz="2800" dirty="0">
                <a:effectLst/>
              </a:rPr>
              <a:t>3.</a:t>
            </a:r>
            <a:r>
              <a:rPr lang="zh-CN" altLang="en-US" sz="2800" dirty="0">
                <a:effectLst/>
              </a:rPr>
              <a:t>重用性高</a:t>
            </a:r>
            <a:endParaRPr lang="zh-CN" altLang="en-US" sz="2800" dirty="0"/>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02</a:t>
            </a:r>
            <a:endParaRPr lang="zh-CN" altLang="en-US" sz="6600" dirty="0">
              <a:cs typeface="+mn-ea"/>
              <a:sym typeface="+mn-lt"/>
            </a:endParaRPr>
          </a:p>
        </p:txBody>
      </p:sp>
      <p:pic>
        <p:nvPicPr>
          <p:cNvPr id="15" name="图片 14"/>
          <p:cNvPicPr>
            <a:picLocks noChangeAspect="1"/>
          </p:cNvPicPr>
          <p:nvPr/>
        </p:nvPicPr>
        <p:blipFill rotWithShape="1">
          <a:blip r:embed="rId2"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3"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4" cstate="screen"/>
          <a:stretch>
            <a:fillRect/>
          </a:stretch>
        </p:blipFill>
        <p:spPr>
          <a:xfrm>
            <a:off x="5592936" y="1375698"/>
            <a:ext cx="834903" cy="615741"/>
          </a:xfrm>
          <a:prstGeom prst="rect">
            <a:avLst/>
          </a:prstGeom>
        </p:spPr>
      </p:pic>
      <p:pic>
        <p:nvPicPr>
          <p:cNvPr id="19" name="图片 18"/>
          <p:cNvPicPr/>
          <p:nvPr/>
        </p:nvPicPr>
        <p:blipFill>
          <a:blip r:embed="rId5"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two</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endPar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endParaRPr lang="zh-CN" altLang="en-US" sz="3600" dirty="0">
              <a:cs typeface="+mn-ea"/>
              <a:sym typeface="+mn-lt"/>
            </a:endParaRPr>
          </a:p>
        </p:txBody>
      </p:sp>
      <p:sp>
        <p:nvSpPr>
          <p:cNvPr id="4" name="任意多边形: 形状 3"/>
          <p:cNvSpPr/>
          <p:nvPr/>
        </p:nvSpPr>
        <p:spPr>
          <a:xfrm>
            <a:off x="1120223" y="2839271"/>
            <a:ext cx="787249" cy="781499"/>
          </a:xfrm>
          <a:custGeom>
            <a:avLst/>
            <a:gdLst>
              <a:gd name="connsiteX0" fmla="*/ 1082501 w 1414630"/>
              <a:gd name="connsiteY0" fmla="*/ 97756 h 1404297"/>
              <a:gd name="connsiteX1" fmla="*/ 1045745 w 1414630"/>
              <a:gd name="connsiteY1" fmla="*/ 124294 h 1404297"/>
              <a:gd name="connsiteX2" fmla="*/ 677698 w 1414630"/>
              <a:gd name="connsiteY2" fmla="*/ 805985 h 1404297"/>
              <a:gd name="connsiteX3" fmla="*/ 616854 w 1414630"/>
              <a:gd name="connsiteY3" fmla="*/ 899245 h 1404297"/>
              <a:gd name="connsiteX4" fmla="*/ 493366 w 1414630"/>
              <a:gd name="connsiteY4" fmla="*/ 894912 h 1404297"/>
              <a:gd name="connsiteX5" fmla="*/ 285221 w 1414630"/>
              <a:gd name="connsiteY5" fmla="*/ 575115 h 1404297"/>
              <a:gd name="connsiteX6" fmla="*/ 235898 w 1414630"/>
              <a:gd name="connsiteY6" fmla="*/ 560032 h 1404297"/>
              <a:gd name="connsiteX7" fmla="*/ 149441 w 1414630"/>
              <a:gd name="connsiteY7" fmla="*/ 609335 h 1404297"/>
              <a:gd name="connsiteX8" fmla="*/ 136840 w 1414630"/>
              <a:gd name="connsiteY8" fmla="*/ 656894 h 1404297"/>
              <a:gd name="connsiteX9" fmla="*/ 565731 w 1414630"/>
              <a:gd name="connsiteY9" fmla="*/ 1288156 h 1404297"/>
              <a:gd name="connsiteX10" fmla="*/ 597413 w 1414630"/>
              <a:gd name="connsiteY10" fmla="*/ 1289225 h 1404297"/>
              <a:gd name="connsiteX11" fmla="*/ 702951 w 1414630"/>
              <a:gd name="connsiteY11" fmla="*/ 1139402 h 1404297"/>
              <a:gd name="connsiteX12" fmla="*/ 1224009 w 1414630"/>
              <a:gd name="connsiteY12" fmla="*/ 197011 h 1404297"/>
              <a:gd name="connsiteX13" fmla="*/ 1233009 w 1414630"/>
              <a:gd name="connsiteY13" fmla="*/ 179057 h 1404297"/>
              <a:gd name="connsiteX14" fmla="*/ 1215368 w 1414630"/>
              <a:gd name="connsiteY14" fmla="*/ 162847 h 1404297"/>
              <a:gd name="connsiteX15" fmla="*/ 1101189 w 1414630"/>
              <a:gd name="connsiteY15" fmla="*/ 106284 h 1404297"/>
              <a:gd name="connsiteX16" fmla="*/ 1082501 w 1414630"/>
              <a:gd name="connsiteY16" fmla="*/ 97756 h 1404297"/>
              <a:gd name="connsiteX17" fmla="*/ 1050476 w 1414630"/>
              <a:gd name="connsiteY17" fmla="*/ 126 h 1404297"/>
              <a:gd name="connsiteX18" fmla="*/ 1085205 w 1414630"/>
              <a:gd name="connsiteY18" fmla="*/ 3648 h 1404297"/>
              <a:gd name="connsiteX19" fmla="*/ 1203638 w 1414630"/>
              <a:gd name="connsiteY19" fmla="*/ 58779 h 1404297"/>
              <a:gd name="connsiteX20" fmla="*/ 1329280 w 1414630"/>
              <a:gd name="connsiteY20" fmla="*/ 118493 h 1404297"/>
              <a:gd name="connsiteX21" fmla="*/ 1406318 w 1414630"/>
              <a:gd name="connsiteY21" fmla="*/ 171431 h 1404297"/>
              <a:gd name="connsiteX22" fmla="*/ 1408103 w 1414630"/>
              <a:gd name="connsiteY22" fmla="*/ 207764 h 1404297"/>
              <a:gd name="connsiteX23" fmla="*/ 729904 w 1414630"/>
              <a:gd name="connsiteY23" fmla="*/ 1338008 h 1404297"/>
              <a:gd name="connsiteX24" fmla="*/ 479018 w 1414630"/>
              <a:gd name="connsiteY24" fmla="*/ 1354879 h 1404297"/>
              <a:gd name="connsiteX25" fmla="*/ 454948 w 1414630"/>
              <a:gd name="connsiteY25" fmla="*/ 1327911 h 1404297"/>
              <a:gd name="connsiteX26" fmla="*/ 31933 w 1414630"/>
              <a:gd name="connsiteY26" fmla="*/ 697629 h 1404297"/>
              <a:gd name="connsiteX27" fmla="*/ 17186 w 1414630"/>
              <a:gd name="connsiteY27" fmla="*/ 669931 h 1404297"/>
              <a:gd name="connsiteX28" fmla="*/ 44232 w 1414630"/>
              <a:gd name="connsiteY28" fmla="*/ 591819 h 1404297"/>
              <a:gd name="connsiteX29" fmla="*/ 170932 w 1414630"/>
              <a:gd name="connsiteY29" fmla="*/ 526326 h 1404297"/>
              <a:gd name="connsiteX30" fmla="*/ 304112 w 1414630"/>
              <a:gd name="connsiteY30" fmla="*/ 475911 h 1404297"/>
              <a:gd name="connsiteX31" fmla="*/ 366007 w 1414630"/>
              <a:gd name="connsiteY31" fmla="*/ 495705 h 1404297"/>
              <a:gd name="connsiteX32" fmla="*/ 384721 w 1414630"/>
              <a:gd name="connsiteY32" fmla="*/ 506532 h 1404297"/>
              <a:gd name="connsiteX33" fmla="*/ 448070 w 1414630"/>
              <a:gd name="connsiteY33" fmla="*/ 547183 h 1404297"/>
              <a:gd name="connsiteX34" fmla="*/ 591368 w 1414630"/>
              <a:gd name="connsiteY34" fmla="*/ 768170 h 1404297"/>
              <a:gd name="connsiteX35" fmla="*/ 761976 w 1414630"/>
              <a:gd name="connsiteY35" fmla="*/ 456118 h 1404297"/>
              <a:gd name="connsiteX36" fmla="*/ 976492 w 1414630"/>
              <a:gd name="connsiteY36" fmla="*/ 52602 h 1404297"/>
              <a:gd name="connsiteX37" fmla="*/ 1050476 w 1414630"/>
              <a:gd name="connsiteY37" fmla="*/ 126 h 1404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14630" h="1404297">
                <a:moveTo>
                  <a:pt x="1082501" y="97756"/>
                </a:moveTo>
                <a:cubicBezTo>
                  <a:pt x="1066401" y="93638"/>
                  <a:pt x="1057086" y="102682"/>
                  <a:pt x="1045745" y="124294"/>
                </a:cubicBezTo>
                <a:cubicBezTo>
                  <a:pt x="926218" y="353307"/>
                  <a:pt x="804478" y="580912"/>
                  <a:pt x="677698" y="805985"/>
                </a:cubicBezTo>
                <a:cubicBezTo>
                  <a:pt x="658977" y="838010"/>
                  <a:pt x="640976" y="870766"/>
                  <a:pt x="616854" y="899245"/>
                </a:cubicBezTo>
                <a:cubicBezTo>
                  <a:pt x="577252" y="946016"/>
                  <a:pt x="527208" y="944215"/>
                  <a:pt x="493366" y="894912"/>
                </a:cubicBezTo>
                <a:cubicBezTo>
                  <a:pt x="420950" y="790114"/>
                  <a:pt x="350385" y="684585"/>
                  <a:pt x="285221" y="575115"/>
                </a:cubicBezTo>
                <a:cubicBezTo>
                  <a:pt x="271180" y="550633"/>
                  <a:pt x="258219" y="546693"/>
                  <a:pt x="235898" y="560032"/>
                </a:cubicBezTo>
                <a:cubicBezTo>
                  <a:pt x="207404" y="576916"/>
                  <a:pt x="179323" y="595321"/>
                  <a:pt x="149441" y="609335"/>
                </a:cubicBezTo>
                <a:cubicBezTo>
                  <a:pt x="123519" y="621605"/>
                  <a:pt x="123879" y="633818"/>
                  <a:pt x="136840" y="656894"/>
                </a:cubicBezTo>
                <a:cubicBezTo>
                  <a:pt x="261099" y="880503"/>
                  <a:pt x="416270" y="1082500"/>
                  <a:pt x="565731" y="1288156"/>
                </a:cubicBezTo>
                <a:cubicBezTo>
                  <a:pt x="577612" y="1304703"/>
                  <a:pt x="584812" y="1304365"/>
                  <a:pt x="597413" y="1289225"/>
                </a:cubicBezTo>
                <a:cubicBezTo>
                  <a:pt x="636296" y="1241667"/>
                  <a:pt x="671218" y="1191970"/>
                  <a:pt x="702951" y="1139402"/>
                </a:cubicBezTo>
                <a:cubicBezTo>
                  <a:pt x="888004" y="831538"/>
                  <a:pt x="1053306" y="512867"/>
                  <a:pt x="1224009" y="197011"/>
                </a:cubicBezTo>
                <a:cubicBezTo>
                  <a:pt x="1227249" y="191270"/>
                  <a:pt x="1229769" y="185135"/>
                  <a:pt x="1233009" y="179057"/>
                </a:cubicBezTo>
                <a:cubicBezTo>
                  <a:pt x="1234449" y="164986"/>
                  <a:pt x="1221848" y="166056"/>
                  <a:pt x="1215368" y="162847"/>
                </a:cubicBezTo>
                <a:cubicBezTo>
                  <a:pt x="1177205" y="143768"/>
                  <a:pt x="1137243" y="128234"/>
                  <a:pt x="1101189" y="106284"/>
                </a:cubicBezTo>
                <a:cubicBezTo>
                  <a:pt x="1093989" y="101964"/>
                  <a:pt x="1087868" y="99129"/>
                  <a:pt x="1082501" y="97756"/>
                </a:cubicBezTo>
                <a:close/>
                <a:moveTo>
                  <a:pt x="1050476" y="126"/>
                </a:moveTo>
                <a:cubicBezTo>
                  <a:pt x="1061151" y="-412"/>
                  <a:pt x="1072707" y="776"/>
                  <a:pt x="1085205" y="3648"/>
                </a:cubicBezTo>
                <a:cubicBezTo>
                  <a:pt x="1128452" y="14143"/>
                  <a:pt x="1164756" y="39317"/>
                  <a:pt x="1203638" y="58779"/>
                </a:cubicBezTo>
                <a:cubicBezTo>
                  <a:pt x="1245034" y="79636"/>
                  <a:pt x="1287884" y="97968"/>
                  <a:pt x="1329280" y="118493"/>
                </a:cubicBezTo>
                <a:cubicBezTo>
                  <a:pt x="1355929" y="131843"/>
                  <a:pt x="1378214" y="156619"/>
                  <a:pt x="1406318" y="171431"/>
                </a:cubicBezTo>
                <a:cubicBezTo>
                  <a:pt x="1418551" y="177874"/>
                  <a:pt x="1415642" y="194812"/>
                  <a:pt x="1408103" y="207764"/>
                </a:cubicBezTo>
                <a:cubicBezTo>
                  <a:pt x="1193587" y="591486"/>
                  <a:pt x="1000628" y="987762"/>
                  <a:pt x="729904" y="1338008"/>
                </a:cubicBezTo>
                <a:cubicBezTo>
                  <a:pt x="667679" y="1419309"/>
                  <a:pt x="554601" y="1426881"/>
                  <a:pt x="479018" y="1354879"/>
                </a:cubicBezTo>
                <a:cubicBezTo>
                  <a:pt x="470421" y="1346643"/>
                  <a:pt x="461759" y="1338008"/>
                  <a:pt x="454948" y="1327911"/>
                </a:cubicBezTo>
                <a:cubicBezTo>
                  <a:pt x="312047" y="1119146"/>
                  <a:pt x="153276" y="921141"/>
                  <a:pt x="31933" y="697629"/>
                </a:cubicBezTo>
                <a:cubicBezTo>
                  <a:pt x="26907" y="688264"/>
                  <a:pt x="22212" y="679297"/>
                  <a:pt x="17186" y="669931"/>
                </a:cubicBezTo>
                <a:cubicBezTo>
                  <a:pt x="-9794" y="618786"/>
                  <a:pt x="-8009" y="613074"/>
                  <a:pt x="44232" y="591819"/>
                </a:cubicBezTo>
                <a:cubicBezTo>
                  <a:pt x="88868" y="573818"/>
                  <a:pt x="129139" y="548976"/>
                  <a:pt x="170932" y="526326"/>
                </a:cubicBezTo>
                <a:cubicBezTo>
                  <a:pt x="213055" y="502945"/>
                  <a:pt x="256963" y="484546"/>
                  <a:pt x="304112" y="475911"/>
                </a:cubicBezTo>
                <a:cubicBezTo>
                  <a:pt x="329306" y="470863"/>
                  <a:pt x="351591" y="468738"/>
                  <a:pt x="366007" y="495705"/>
                </a:cubicBezTo>
                <a:cubicBezTo>
                  <a:pt x="369974" y="503277"/>
                  <a:pt x="375000" y="508658"/>
                  <a:pt x="384721" y="506532"/>
                </a:cubicBezTo>
                <a:cubicBezTo>
                  <a:pt x="419305" y="498561"/>
                  <a:pt x="432597" y="521278"/>
                  <a:pt x="448070" y="547183"/>
                </a:cubicBezTo>
                <a:cubicBezTo>
                  <a:pt x="493830" y="620646"/>
                  <a:pt x="542037" y="691851"/>
                  <a:pt x="591368" y="768170"/>
                </a:cubicBezTo>
                <a:cubicBezTo>
                  <a:pt x="649295" y="662359"/>
                  <a:pt x="706561" y="559803"/>
                  <a:pt x="761976" y="456118"/>
                </a:cubicBezTo>
                <a:cubicBezTo>
                  <a:pt x="833988" y="321878"/>
                  <a:pt x="904876" y="187240"/>
                  <a:pt x="976492" y="52602"/>
                </a:cubicBezTo>
                <a:cubicBezTo>
                  <a:pt x="994346" y="18876"/>
                  <a:pt x="1018450" y="1739"/>
                  <a:pt x="1050476" y="126"/>
                </a:cubicBezTo>
                <a:close/>
              </a:path>
            </a:pathLst>
          </a:custGeom>
          <a:solidFill>
            <a:srgbClr val="FED940"/>
          </a:solidFill>
          <a:ln w="12700" cap="flat">
            <a:solidFill>
              <a:schemeClr val="tx1">
                <a:lumMod val="75000"/>
                <a:lumOff val="25000"/>
              </a:schemeClr>
            </a:solidFill>
            <a:miter lim="400000"/>
          </a:ln>
          <a:effectLst/>
        </p:spPr>
        <p:txBody>
          <a:bodyPr wrap="square" lIns="0" tIns="0" rIns="0" bIns="0" numCol="1" anchor="ctr">
            <a:noAutofit/>
          </a:bodyPr>
          <a:lstStyle/>
          <a:p>
            <a:pPr algn="ctr" defTabSz="448945">
              <a:lnSpc>
                <a:spcPct val="93000"/>
              </a:lnSpc>
              <a:defRPr sz="1800"/>
            </a:pPr>
            <a:endParaRPr sz="2400" dirty="0">
              <a:cs typeface="+mn-ea"/>
              <a:sym typeface="+mn-lt"/>
            </a:endParaRPr>
          </a:p>
        </p:txBody>
      </p:sp>
      <p:sp>
        <p:nvSpPr>
          <p:cNvPr id="6" name="Text Placeholder 33"/>
          <p:cNvSpPr txBox="1"/>
          <p:nvPr/>
        </p:nvSpPr>
        <p:spPr>
          <a:xfrm>
            <a:off x="2219325" y="2728595"/>
            <a:ext cx="8422005" cy="110744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buNone/>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面向对象方法（简称为</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lt"/>
              </a:rPr>
              <a:t>OO</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）具有很强的类的概念，因此它能很</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直观地模拟人类对客观世界的认识方式</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，这样也就能模拟人类在认知过程中的由一般到特殊或由特殊到一般的归纳功能</a:t>
            </a:r>
            <a:endParaRPr lang="zh-CN" altLang="en-US" sz="2000" dirty="0">
              <a:latin typeface="+mn-lt"/>
              <a:cs typeface="+mn-ea"/>
              <a:sym typeface="+mn-lt"/>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01</a:t>
            </a:r>
            <a:endParaRPr lang="zh-CN" altLang="en-US" sz="6600" dirty="0">
              <a:cs typeface="+mn-ea"/>
              <a:sym typeface="+mn-lt"/>
            </a:endParaRPr>
          </a:p>
        </p:txBody>
      </p:sp>
      <p:sp>
        <p:nvSpPr>
          <p:cNvPr id="14" name="文本框 13"/>
          <p:cNvSpPr txBox="1"/>
          <p:nvPr/>
        </p:nvSpPr>
        <p:spPr>
          <a:xfrm>
            <a:off x="1958934" y="3167243"/>
            <a:ext cx="7890262" cy="1014730"/>
          </a:xfrm>
          <a:prstGeom prst="rect">
            <a:avLst/>
          </a:prstGeom>
          <a:noFill/>
        </p:spPr>
        <p:txBody>
          <a:bodyPr wrap="square" rtlCol="0">
            <a:spAutoFit/>
          </a:bodyPr>
          <a:lstStyle/>
          <a:p>
            <a:pPr algn="ctr"/>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endPar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pic>
        <p:nvPicPr>
          <p:cNvPr id="15" name="图片 14"/>
          <p:cNvPicPr>
            <a:picLocks noChangeAspect="1"/>
          </p:cNvPicPr>
          <p:nvPr/>
        </p:nvPicPr>
        <p:blipFill rotWithShape="1">
          <a:blip r:embed="rId2"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3"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4" cstate="screen"/>
          <a:stretch>
            <a:fillRect/>
          </a:stretch>
        </p:blipFill>
        <p:spPr>
          <a:xfrm>
            <a:off x="5592936" y="1375698"/>
            <a:ext cx="834903" cy="615741"/>
          </a:xfrm>
          <a:prstGeom prst="rect">
            <a:avLst/>
          </a:prstGeom>
        </p:spPr>
      </p:pic>
      <p:pic>
        <p:nvPicPr>
          <p:cNvPr id="19" name="图片 18"/>
          <p:cNvPicPr/>
          <p:nvPr/>
        </p:nvPicPr>
        <p:blipFill>
          <a:blip r:embed="rId5"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one</a:t>
            </a:r>
            <a:endParaRPr lang="zh-CN" altLang="en-US" sz="20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250"/>
    </mc:Choice>
    <mc:Fallback>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endParaRPr lang="zh-CN" altLang="en-US" sz="3600" dirty="0">
              <a:cs typeface="+mn-ea"/>
              <a:sym typeface="+mn-lt"/>
            </a:endParaRPr>
          </a:p>
        </p:txBody>
      </p:sp>
      <p:sp>
        <p:nvSpPr>
          <p:cNvPr id="54" name="任意多边形 36"/>
          <p:cNvSpPr/>
          <p:nvPr/>
        </p:nvSpPr>
        <p:spPr>
          <a:xfrm>
            <a:off x="1259205" y="3819525"/>
            <a:ext cx="9255125" cy="638810"/>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5" name="组合 54"/>
          <p:cNvGrpSpPr/>
          <p:nvPr/>
        </p:nvGrpSpPr>
        <p:grpSpPr>
          <a:xfrm>
            <a:off x="2166261" y="3627481"/>
            <a:ext cx="615743" cy="585108"/>
            <a:chOff x="2166261" y="3682901"/>
            <a:chExt cx="615743" cy="585108"/>
          </a:xfrm>
        </p:grpSpPr>
        <p:sp>
          <p:nvSpPr>
            <p:cNvPr id="56" name="椭圆 55"/>
            <p:cNvSpPr/>
            <p:nvPr/>
          </p:nvSpPr>
          <p:spPr>
            <a:xfrm>
              <a:off x="2166261" y="3682901"/>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57" name="文本框 56"/>
            <p:cNvSpPr txBox="1"/>
            <p:nvPr/>
          </p:nvSpPr>
          <p:spPr>
            <a:xfrm>
              <a:off x="2189986" y="3768247"/>
              <a:ext cx="592018" cy="461665"/>
            </a:xfrm>
            <a:prstGeom prst="rect">
              <a:avLst/>
            </a:prstGeom>
            <a:noFill/>
          </p:spPr>
          <p:txBody>
            <a:bodyPr wrap="square" rtlCol="0">
              <a:spAutoFit/>
            </a:bodyPr>
            <a:lstStyle/>
            <a:p>
              <a:r>
                <a:rPr lang="en-US" altLang="zh-CN" sz="2400" dirty="0">
                  <a:solidFill>
                    <a:srgbClr val="2E2E2E"/>
                  </a:solidFill>
                  <a:cs typeface="+mn-ea"/>
                  <a:sym typeface="+mn-lt"/>
                </a:rPr>
                <a:t>01</a:t>
              </a:r>
              <a:endParaRPr lang="zh-CN" altLang="en-US" sz="2400" dirty="0">
                <a:solidFill>
                  <a:srgbClr val="2E2E2E"/>
                </a:solidFill>
                <a:cs typeface="+mn-ea"/>
                <a:sym typeface="+mn-lt"/>
              </a:endParaRPr>
            </a:p>
          </p:txBody>
        </p:sp>
      </p:grpSp>
      <p:grpSp>
        <p:nvGrpSpPr>
          <p:cNvPr id="58" name="组合 57"/>
          <p:cNvGrpSpPr/>
          <p:nvPr/>
        </p:nvGrpSpPr>
        <p:grpSpPr>
          <a:xfrm>
            <a:off x="3791861" y="4086226"/>
            <a:ext cx="626185" cy="585108"/>
            <a:chOff x="3791861" y="4141646"/>
            <a:chExt cx="626185" cy="585108"/>
          </a:xfrm>
        </p:grpSpPr>
        <p:sp>
          <p:nvSpPr>
            <p:cNvPr id="59" name="椭圆 58"/>
            <p:cNvSpPr/>
            <p:nvPr/>
          </p:nvSpPr>
          <p:spPr>
            <a:xfrm>
              <a:off x="3791861" y="4141646"/>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0" name="文本框 59"/>
            <p:cNvSpPr txBox="1"/>
            <p:nvPr/>
          </p:nvSpPr>
          <p:spPr>
            <a:xfrm>
              <a:off x="3826028" y="4236568"/>
              <a:ext cx="592018" cy="461665"/>
            </a:xfrm>
            <a:prstGeom prst="rect">
              <a:avLst/>
            </a:prstGeom>
            <a:noFill/>
          </p:spPr>
          <p:txBody>
            <a:bodyPr wrap="square" rtlCol="0">
              <a:spAutoFit/>
            </a:bodyPr>
            <a:lstStyle/>
            <a:p>
              <a:r>
                <a:rPr lang="en-US" altLang="zh-CN" sz="2400" dirty="0">
                  <a:solidFill>
                    <a:srgbClr val="2E2E2E"/>
                  </a:solidFill>
                  <a:cs typeface="+mn-ea"/>
                  <a:sym typeface="+mn-lt"/>
                </a:rPr>
                <a:t>02</a:t>
              </a:r>
              <a:endParaRPr lang="zh-CN" altLang="en-US" sz="2400" dirty="0">
                <a:solidFill>
                  <a:srgbClr val="2E2E2E"/>
                </a:solidFill>
                <a:cs typeface="+mn-ea"/>
                <a:sym typeface="+mn-lt"/>
              </a:endParaRPr>
            </a:p>
          </p:txBody>
        </p:sp>
      </p:grpSp>
      <p:grpSp>
        <p:nvGrpSpPr>
          <p:cNvPr id="61" name="组合 60"/>
          <p:cNvGrpSpPr/>
          <p:nvPr/>
        </p:nvGrpSpPr>
        <p:grpSpPr>
          <a:xfrm>
            <a:off x="5552220" y="3589707"/>
            <a:ext cx="622653" cy="585108"/>
            <a:chOff x="5437285" y="3569562"/>
            <a:chExt cx="622653" cy="585108"/>
          </a:xfrm>
        </p:grpSpPr>
        <p:sp>
          <p:nvSpPr>
            <p:cNvPr id="62" name="椭圆 61"/>
            <p:cNvSpPr/>
            <p:nvPr/>
          </p:nvSpPr>
          <p:spPr>
            <a:xfrm>
              <a:off x="5437285" y="356956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3" name="文本框 62"/>
            <p:cNvSpPr txBox="1"/>
            <p:nvPr/>
          </p:nvSpPr>
          <p:spPr>
            <a:xfrm>
              <a:off x="5467920" y="3682901"/>
              <a:ext cx="592018" cy="461665"/>
            </a:xfrm>
            <a:prstGeom prst="rect">
              <a:avLst/>
            </a:prstGeom>
            <a:noFill/>
          </p:spPr>
          <p:txBody>
            <a:bodyPr wrap="square" rtlCol="0">
              <a:spAutoFit/>
            </a:bodyPr>
            <a:lstStyle/>
            <a:p>
              <a:r>
                <a:rPr lang="en-US" altLang="zh-CN" sz="2400" dirty="0">
                  <a:solidFill>
                    <a:srgbClr val="2E2E2E"/>
                  </a:solidFill>
                  <a:cs typeface="+mn-ea"/>
                  <a:sym typeface="+mn-lt"/>
                </a:rPr>
                <a:t>03</a:t>
              </a:r>
              <a:endParaRPr lang="zh-CN" altLang="en-US" sz="2400" dirty="0">
                <a:solidFill>
                  <a:srgbClr val="2E2E2E"/>
                </a:solidFill>
                <a:cs typeface="+mn-ea"/>
                <a:sym typeface="+mn-lt"/>
              </a:endParaRPr>
            </a:p>
          </p:txBody>
        </p:sp>
      </p:grpSp>
      <p:grpSp>
        <p:nvGrpSpPr>
          <p:cNvPr id="64" name="组合 63"/>
          <p:cNvGrpSpPr/>
          <p:nvPr/>
        </p:nvGrpSpPr>
        <p:grpSpPr>
          <a:xfrm>
            <a:off x="7558820" y="4119242"/>
            <a:ext cx="633095" cy="585108"/>
            <a:chOff x="7227985" y="4192442"/>
            <a:chExt cx="633095" cy="585108"/>
          </a:xfrm>
        </p:grpSpPr>
        <p:sp>
          <p:nvSpPr>
            <p:cNvPr id="65" name="椭圆 64"/>
            <p:cNvSpPr/>
            <p:nvPr/>
          </p:nvSpPr>
          <p:spPr>
            <a:xfrm>
              <a:off x="7227985" y="419244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6" name="文本框 65"/>
            <p:cNvSpPr txBox="1"/>
            <p:nvPr/>
          </p:nvSpPr>
          <p:spPr>
            <a:xfrm>
              <a:off x="7269062" y="4291779"/>
              <a:ext cx="592018" cy="461665"/>
            </a:xfrm>
            <a:prstGeom prst="rect">
              <a:avLst/>
            </a:prstGeom>
            <a:noFill/>
          </p:spPr>
          <p:txBody>
            <a:bodyPr wrap="square" rtlCol="0">
              <a:spAutoFit/>
            </a:bodyPr>
            <a:lstStyle/>
            <a:p>
              <a:r>
                <a:rPr lang="en-US" altLang="zh-CN" sz="2400" dirty="0">
                  <a:solidFill>
                    <a:srgbClr val="2E2E2E"/>
                  </a:solidFill>
                  <a:cs typeface="+mn-ea"/>
                  <a:sym typeface="+mn-lt"/>
                </a:rPr>
                <a:t>04</a:t>
              </a:r>
              <a:endParaRPr lang="zh-CN" altLang="en-US" sz="2400" dirty="0">
                <a:solidFill>
                  <a:srgbClr val="2E2E2E"/>
                </a:solidFill>
                <a:cs typeface="+mn-ea"/>
                <a:sym typeface="+mn-lt"/>
              </a:endParaRPr>
            </a:p>
          </p:txBody>
        </p:sp>
      </p:grpSp>
      <p:sp>
        <p:nvSpPr>
          <p:cNvPr id="72" name="TextBox 26"/>
          <p:cNvSpPr txBox="1">
            <a:spLocks noChangeArrowheads="1"/>
          </p:cNvSpPr>
          <p:nvPr/>
        </p:nvSpPr>
        <p:spPr bwMode="auto">
          <a:xfrm>
            <a:off x="897890" y="4676775"/>
            <a:ext cx="317690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系统调査和需求分析，分析问题并求解对用户的开发需求以及要开发的系统这一个阶段通常称为面向对象分析（OOA）。</a:t>
            </a:r>
            <a:endParaRPr lang="zh-CN" altLang="en-US" sz="1600" b="1" dirty="0">
              <a:cs typeface="+mn-ea"/>
              <a:sym typeface="+mn-lt"/>
            </a:endParaRPr>
          </a:p>
        </p:txBody>
      </p:sp>
      <p:sp>
        <p:nvSpPr>
          <p:cNvPr id="74" name="TextBox 26"/>
          <p:cNvSpPr txBox="1">
            <a:spLocks noChangeArrowheads="1"/>
          </p:cNvSpPr>
          <p:nvPr/>
        </p:nvSpPr>
        <p:spPr bwMode="auto">
          <a:xfrm>
            <a:off x="2105025" y="2588260"/>
            <a:ext cx="41687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整理问题：对第一阶段的结果进一步抽象</a:t>
            </a:r>
            <a:r>
              <a:rPr lang="en-US" alt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抽象归类整理</a:t>
            </a: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对每一部分进行分别的具体的设计，这个阶段即为面向对象设计（OOD）。</a:t>
            </a:r>
            <a:endPar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defTabSz="1219200" fontAlgn="base">
              <a:spcBef>
                <a:spcPct val="0"/>
              </a:spcBef>
              <a:spcAft>
                <a:spcPct val="0"/>
              </a:spcAft>
            </a:pPr>
            <a:endParaRPr lang="zh-CN" altLang="en-US" sz="1600" b="1" dirty="0">
              <a:cs typeface="+mn-ea"/>
              <a:sym typeface="+mn-lt"/>
            </a:endParaRPr>
          </a:p>
        </p:txBody>
      </p:sp>
      <p:sp>
        <p:nvSpPr>
          <p:cNvPr id="76" name="TextBox 26"/>
          <p:cNvSpPr txBox="1">
            <a:spLocks noChangeArrowheads="1"/>
          </p:cNvSpPr>
          <p:nvPr/>
        </p:nvSpPr>
        <p:spPr bwMode="auto">
          <a:xfrm>
            <a:off x="4836160" y="4431030"/>
            <a:ext cx="272351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程序实现。</a:t>
            </a:r>
            <a:endPar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endParaRP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利用面向对象的程序设计语言，进行系统的实现，即面向对象编程（OOP）。</a:t>
            </a:r>
            <a:endPar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78" name="TextBox 26"/>
          <p:cNvSpPr txBox="1">
            <a:spLocks noChangeArrowheads="1"/>
          </p:cNvSpPr>
          <p:nvPr/>
        </p:nvSpPr>
        <p:spPr bwMode="auto">
          <a:xfrm>
            <a:off x="6535420" y="2688590"/>
            <a:ext cx="417004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系统测试。</a:t>
            </a:r>
            <a:endPar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endParaRP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系统开发好后，在交付用户使用前，必须对程序进行严格的测试。这个阶段称为面向对象测试（OOT）</a:t>
            </a:r>
            <a:endPar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sp>
        <p:nvSpPr>
          <p:cNvPr id="3" name="文本框 2"/>
          <p:cNvSpPr txBox="1"/>
          <p:nvPr/>
        </p:nvSpPr>
        <p:spPr>
          <a:xfrm>
            <a:off x="1524000" y="1965960"/>
            <a:ext cx="8317865" cy="368300"/>
          </a:xfrm>
          <a:prstGeom prst="rect">
            <a:avLst/>
          </a:prstGeom>
          <a:noFill/>
        </p:spPr>
        <p:txBody>
          <a:bodyPr wrap="none" rtlCol="0" anchor="t">
            <a:spAutoFit/>
          </a:bodyPr>
          <a:lstStyle/>
          <a:p>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如果遵照面向对象方法的思想进行软件系统的开发，其过程共分成以下</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个阶段。</a:t>
            </a:r>
            <a:endParaRPr lang="zh-CN" altLang="en-US"/>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784600" y="1213485"/>
            <a:ext cx="443738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系统调查和需求分析</a:t>
            </a:r>
            <a:endParaRPr lang="zh-CN" altLang="en-US" sz="3600" dirty="0">
              <a:cs typeface="+mn-ea"/>
              <a:sym typeface="+mn-lt"/>
            </a:endParaRPr>
          </a:p>
        </p:txBody>
      </p:sp>
      <p:sp>
        <p:nvSpPr>
          <p:cNvPr id="100" name="文本框 99"/>
          <p:cNvSpPr txBox="1"/>
          <p:nvPr/>
        </p:nvSpPr>
        <p:spPr>
          <a:xfrm>
            <a:off x="1805940" y="1832610"/>
            <a:ext cx="9000490" cy="4154170"/>
          </a:xfrm>
          <a:prstGeom prst="rect">
            <a:avLst/>
          </a:prstGeom>
          <a:noFill/>
          <a:ln w="9525">
            <a:noFill/>
          </a:ln>
        </p:spPr>
        <p:txBody>
          <a:bodyPr wrap="square">
            <a:spAutoFit/>
          </a:bodyPr>
          <a:lstStyle/>
          <a:p>
            <a:pPr indent="292100"/>
            <a:r>
              <a:rPr 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面向对象的系统调查和需求分析阶段主要是提取系统的需求，也就是要分析出为了满足用户的需求，系统必须“做什么”（系统能提供的功能），而不是“怎么做”（系统如何实现）</a:t>
            </a:r>
            <a:r>
              <a:rPr 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lang="zh-CN" altLang="en-US"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lang="en-US" alt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1.分析过程概述</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在进行系统调查和需求分析阶段，系统分析员要</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对需求文档进行分析</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。通过分析可以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发现并对需求文档中的</a:t>
            </a:r>
            <a:r>
              <a:rPr lang="zh-CN" altLang="en-US"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问题</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从而使需求文档更完整和准确</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对需求文档进行了分析和整理后，这时系统分析员根据提取的用户需求，对用户的需求进行深入地理解，识别出问题领域内的对象，</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利用OOA</a:t>
            </a:r>
            <a:r>
              <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模型准确地表示出来</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，即用面向对象观点建立对象模型、动态模型和功能模型</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进过需求的分析和建模，最后对所得的需要进行评审。通过用户、领域专家、系统分析</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员和系统设计人员的评审，并进行反复修改后，</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最终确定目标系统的需求规格说明</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2.实例需求文档</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需求文档也叫需求陈述或问题陈述。对于要开发的任何一个系统，</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需求陈述是首要任</a:t>
            </a:r>
            <a:endPar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务</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。因为系统最终是要由用户使用，而在该过程中，主要是陈述用户的需求，即该系统应该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做什么</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”，而不是“</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怎么做</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即系统要完成的任务是什么，而不是解决问题的方法</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endParaRPr lang="zh-CN" altLang="en-US" sz="3600" dirty="0">
              <a:cs typeface="+mn-ea"/>
              <a:sym typeface="+mn-lt"/>
            </a:endParaRPr>
          </a:p>
        </p:txBody>
      </p:sp>
      <p:sp>
        <p:nvSpPr>
          <p:cNvPr id="100" name="文本框 99"/>
          <p:cNvSpPr txBox="1"/>
          <p:nvPr/>
        </p:nvSpPr>
        <p:spPr>
          <a:xfrm>
            <a:off x="1370330" y="1780540"/>
            <a:ext cx="8713470" cy="922020"/>
          </a:xfrm>
          <a:prstGeom prst="rect">
            <a:avLst/>
          </a:prstGeom>
          <a:noFill/>
          <a:ln w="9525">
            <a:noFill/>
          </a:ln>
        </p:spPr>
        <p:txBody>
          <a:bodyPr wrap="square">
            <a:spAutoFit/>
          </a:bodyPr>
          <a:lstStyle/>
          <a:p>
            <a:pPr indent="304800"/>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面向对象的分析方法，指的是</a:t>
            </a:r>
            <a:r>
              <a:rPr lang="zh-CN" b="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按照面向对象的概念和方法</a:t>
            </a:r>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，在对任务的分析中，根据客 观存在的事物以及事物之间的关系，归纳出相关的对象，包括对象的属性、行为及对象之间 的联系，并将具有共同属性和行为的对象用一个类来表示。</a:t>
            </a:r>
            <a:endParaRPr lang="zh-CN" altLang="en-US"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1370330" y="2784475"/>
            <a:ext cx="8801735" cy="2830195"/>
          </a:xfrm>
          <a:prstGeom prst="rect">
            <a:avLst/>
          </a:prstGeom>
          <a:noFill/>
          <a:ln w="9525">
            <a:noFill/>
          </a:ln>
        </p:spPr>
        <p:txBody>
          <a:bodyPr wrap="square">
            <a:spAutoFit/>
          </a:bodyPr>
          <a:lstStyle/>
          <a:p>
            <a:pPr indent="292100"/>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在用</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00A</a:t>
            </a: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具体地分析一个事物时，一般要分如下几个阶段。</a:t>
            </a:r>
            <a:endPar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.识别并筛选对象</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按照对象的定义，</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对象应该是实际问题域中有意义的个体或概念实体</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。对象具有目标软件系统所关心的属性。并且对象应该以某种方式与系统发生关联，即对象必须与系统中 其他有意义的对象进行消息传递，并提供外部服务。</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.标识对象的属性</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属性是对问题域中对象性质的一个描述，</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对象在系统中所有可能的状态就是属性的取值</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。对象一般具有很多属性，但在分析阶段就要分析出对象的哪些属性是和系统紧密相关的。</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识别属性的过程中，对于问题领域中的某个实体，不但要求其取值有意义，而且它本身在系统中必须要是独立存在。这时应该将该实体作为一个对象，而不能作为另一对象的属性。此外，为了保持需求模型的简洁性，一般将省略对象的一些导出属性。</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endParaRPr lang="zh-CN" altLang="en-US" sz="3600" dirty="0">
              <a:cs typeface="+mn-ea"/>
              <a:sym typeface="+mn-lt"/>
            </a:endParaRPr>
          </a:p>
        </p:txBody>
      </p:sp>
      <p:sp>
        <p:nvSpPr>
          <p:cNvPr id="5" name="文本框 4"/>
          <p:cNvSpPr txBox="1"/>
          <p:nvPr/>
        </p:nvSpPr>
        <p:spPr>
          <a:xfrm>
            <a:off x="899160" y="1798955"/>
            <a:ext cx="10795635" cy="3969385"/>
          </a:xfrm>
          <a:prstGeom prst="rect">
            <a:avLst/>
          </a:prstGeom>
          <a:noFill/>
          <a:ln w="9525">
            <a:noFill/>
          </a:ln>
        </p:spPr>
        <p:txBody>
          <a:bodyPr wrap="square">
            <a:spAutoFit/>
          </a:bodyPr>
          <a:lstStyle/>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3.识别对象的行为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对象的行为可以简单地理解为对象对外提供的所有的功能。</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一般可以将对象的行为分为以下3类。</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对象生命周期中的创建、维护、删除行为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例如.图书管理系统中的图书信息的创建，删除和修改等行为。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计算性行为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典型的计算性行为主要包括：</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利用基本的对象属性值计算派生出的属性值</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，以及为了响应其他对象的请求，完成某些数据处理功能•并将结果返回。这类计算性行为往往完成的 是数据处理功能，即对象提供的外部的计算性行为。因此，分析人员可以根据在定义对象的 外部行为时，针对其他对象发出的消息请求提取计算性行为。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	</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监视性行为或称响应行为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为了提取对象的响应行为，分析人员需要对对象的主要状态进行定义。对于每一个状态，列出可能的外部事件，预期的反应，并进行适当的精化。例如，“图书”对象的状态可以为 借出、库存等，在每一状态可处理的事件及预期反应可以表示为响应行为。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面向对象设计方法</a:t>
            </a:r>
            <a:endParaRPr lang="zh-CN" altLang="en-US" sz="3600" dirty="0">
              <a:cs typeface="+mn-ea"/>
              <a:sym typeface="+mn-lt"/>
            </a:endParaRPr>
          </a:p>
        </p:txBody>
      </p:sp>
      <p:sp>
        <p:nvSpPr>
          <p:cNvPr id="5" name="文本框 4"/>
          <p:cNvSpPr txBox="1"/>
          <p:nvPr/>
        </p:nvSpPr>
        <p:spPr>
          <a:xfrm>
            <a:off x="1229995" y="1754505"/>
            <a:ext cx="9603740" cy="3969385"/>
          </a:xfrm>
          <a:prstGeom prst="rect">
            <a:avLst/>
          </a:prstGeom>
          <a:noFill/>
          <a:ln w="9525">
            <a:noFill/>
          </a:ln>
        </p:spPr>
        <p:txBody>
          <a:bodyPr wrap="square">
            <a:spAutoFit/>
          </a:bodyPr>
          <a:lstStyle/>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面向对象的设计方法是面向对象方法中的一个</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中间过渡环节</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。其主要作用是对</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OOA 分析的结果进行规范化的整理</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，以便为面向对象程序设计阶段打下基础。在OOD的设计 过程中，主要进行如下几个过程。</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精化对象的定义规格</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对于OOA所抽象出来的对象和类及在分析过程中产生的分析文档，在OOD过程中， 根据设计要求对其进行整理和精化，使之更能符合面向对象程序设计的需要。</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数据模型和数据库设计</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数据模型的设计是对系统中的类和对象的属性、方法等内容的确定，消息连接的方式、 系统访问数据模型的方法等的确定。最后</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将每个对象实例化数据都映射到面向对象的库结构模型中。</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优化</a:t>
            </a:r>
            <a:endPar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OOD的优化设计过程是从另一个角度对分析结果和处理业务过程的整理归纳，优化包括</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对象和结构的优化、抽象、集成</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。对象和结构的模块化表示OOD提供了一种范式，这种范式支持对类和结构的模块化。集成化使得单个构件有机地结合在一起，相互支持。</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03</a:t>
            </a:r>
            <a:endParaRPr lang="zh-CN" altLang="en-US" sz="6600" dirty="0">
              <a:cs typeface="+mn-ea"/>
              <a:sym typeface="+mn-lt"/>
            </a:endParaRPr>
          </a:p>
        </p:txBody>
      </p:sp>
      <p:pic>
        <p:nvPicPr>
          <p:cNvPr id="15" name="图片 14"/>
          <p:cNvPicPr>
            <a:picLocks noChangeAspect="1"/>
          </p:cNvPicPr>
          <p:nvPr/>
        </p:nvPicPr>
        <p:blipFill rotWithShape="1">
          <a:blip r:embed="rId2"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3"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4" cstate="screen"/>
          <a:stretch>
            <a:fillRect/>
          </a:stretch>
        </p:blipFill>
        <p:spPr>
          <a:xfrm>
            <a:off x="5592936" y="1375698"/>
            <a:ext cx="834903" cy="615741"/>
          </a:xfrm>
          <a:prstGeom prst="rect">
            <a:avLst/>
          </a:prstGeom>
        </p:spPr>
      </p:pic>
      <p:pic>
        <p:nvPicPr>
          <p:cNvPr id="19" name="图片 18"/>
          <p:cNvPicPr/>
          <p:nvPr/>
        </p:nvPicPr>
        <p:blipFill>
          <a:blip r:embed="rId5"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three</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endPar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软件建模概述</a:t>
            </a:r>
            <a:endParaRPr lang="zh-CN" altLang="en-US" sz="3600" dirty="0">
              <a:cs typeface="+mn-ea"/>
              <a:sym typeface="+mn-lt"/>
            </a:endParaRPr>
          </a:p>
        </p:txBody>
      </p:sp>
      <p:sp>
        <p:nvSpPr>
          <p:cNvPr id="5" name="文本框 4"/>
          <p:cNvSpPr txBox="1"/>
          <p:nvPr/>
        </p:nvSpPr>
        <p:spPr>
          <a:xfrm>
            <a:off x="1229995" y="1754505"/>
            <a:ext cx="9603740" cy="378460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模型提供了系统的蓝图，可以包括详细的计划.也可以包括从很高的层次考虑系统的总 体计划。</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一个好的模型包括那些有广泛影响的主要元素，而忽略那些与给定的抽象水平不相关的次要元素</a:t>
            </a:r>
            <a:r>
              <a:rPr sz="2000">
                <a:latin typeface="微软雅黑" panose="020B0503020204020204" pitchFamily="34" charset="-122"/>
                <a:ea typeface="微软雅黑" panose="020B0503020204020204" pitchFamily="34" charset="-122"/>
                <a:cs typeface="微软雅黑" panose="020B0503020204020204" pitchFamily="34" charset="-122"/>
              </a:rPr>
              <a:t>。每个系统都可以从不同的方面用不同的模型来描述，因而每个模型都是 一个在语义上闭合的系统抽象。模型可以是结构性的，强调系统的组织。它也可以是行为 性的，强调系统的动态方面。</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建模是为了能够更好地理解正在开发的系统。通过建模，要达到如下4个目的。</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(1)模型有助于按照实际情况或按照所需要的样式对系统进行可视化。</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(2)模型能够规约系统的结构或行为。</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(3)模型给出了指导构造系统的模板。</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(4)模型对做出的决策进行文档化。</a:t>
            </a:r>
            <a:endParaRPr sz="20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软件建模的概念</a:t>
            </a:r>
            <a:endParaRPr lang="zh-CN" altLang="en-US" sz="3600" dirty="0">
              <a:cs typeface="+mn-ea"/>
              <a:sym typeface="+mn-lt"/>
            </a:endParaRPr>
          </a:p>
        </p:txBody>
      </p:sp>
      <p:sp>
        <p:nvSpPr>
          <p:cNvPr id="5" name="文本框 4"/>
          <p:cNvSpPr txBox="1"/>
          <p:nvPr/>
        </p:nvSpPr>
        <p:spPr>
          <a:xfrm>
            <a:off x="1347470" y="1960880"/>
            <a:ext cx="9603740" cy="3476625"/>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模型是对现实存在的实体进行抽象和简化，模型提供了系统的蓝图。</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模型过滤了非本质的细节信息，使问题更容易理解</a:t>
            </a:r>
            <a:r>
              <a:rPr sz="2000">
                <a:latin typeface="微软雅黑" panose="020B0503020204020204" pitchFamily="34" charset="-122"/>
                <a:ea typeface="微软雅黑" panose="020B0503020204020204" pitchFamily="34" charset="-122"/>
                <a:cs typeface="微软雅黑" panose="020B0503020204020204" pitchFamily="34" charset="-122"/>
              </a:rPr>
              <a:t>。抽象是一种允许我们处理复杂问题的方法。为建立复 杂的软件系统，必须抽象出系统的不同视图，使用精确的符号建立模型，验证这些模型是否 满足系统的需求，并逐渐添加细节信息把这些模型转变为实现。这就是软件建模。这样的 一个过程就是软件模型形成的过程，</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软件建模是捕捉系统本质的过程，把问题领域转移到解决领域的过程。</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软件建模是开发优秀软件的一个核心工作，其目的是</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把要设计的结构和系统的行为联系起来，并对系统的体系结构进行可视化和控制</a:t>
            </a:r>
            <a:r>
              <a:rPr sz="2000">
                <a:latin typeface="微软雅黑" panose="020B0503020204020204" pitchFamily="34" charset="-122"/>
                <a:ea typeface="微软雅黑" panose="020B0503020204020204" pitchFamily="34" charset="-122"/>
                <a:cs typeface="微软雅黑" panose="020B0503020204020204" pitchFamily="34" charset="-122"/>
              </a:rPr>
              <a:t>。可视化建模是使用一些图形符号进行建 模，可以捕捉用户的业务过程，可以作为一种很好的交流工具，可以管理系统的复杂性，可以 定义软件的架构，还可以增加重用性。</a:t>
            </a:r>
            <a:endParaRPr sz="20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软件建模的用处</a:t>
            </a:r>
            <a:endParaRPr lang="zh-CN" altLang="en-US" sz="3600" dirty="0">
              <a:cs typeface="+mn-ea"/>
              <a:sym typeface="+mn-lt"/>
            </a:endParaRPr>
          </a:p>
        </p:txBody>
      </p:sp>
      <p:sp>
        <p:nvSpPr>
          <p:cNvPr id="5" name="文本框 4"/>
          <p:cNvSpPr txBox="1"/>
          <p:nvPr/>
        </p:nvSpPr>
        <p:spPr>
          <a:xfrm>
            <a:off x="1347470" y="1960880"/>
            <a:ext cx="9603740" cy="286131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现在的软件越来越大，大多数软件的功能都很复杂，使得软件开发只会变得更加复 杂和难以把握。解决这类复杂问题最有效的方法之一就是分层理论，即将复杂问题分为 多个问题逐一解决。</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软件模型就是对复杂问题进行分层，从而更好地解决问题</a:t>
            </a:r>
            <a:r>
              <a:rPr sz="2000">
                <a:latin typeface="微软雅黑" panose="020B0503020204020204" pitchFamily="34" charset="-122"/>
                <a:ea typeface="微软雅黑" panose="020B0503020204020204" pitchFamily="34" charset="-122"/>
                <a:cs typeface="微软雅黑" panose="020B0503020204020204" pitchFamily="34" charset="-122"/>
              </a:rPr>
              <a:t>。这就是为什么要对软件进行建模的原因。</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有效的软件模型有利于分工与专业化生产，从而节省生产成本</a:t>
            </a:r>
            <a:r>
              <a:rPr sz="2000">
                <a:latin typeface="微软雅黑" panose="020B0503020204020204" pitchFamily="34" charset="-122"/>
                <a:ea typeface="微软雅黑" panose="020B0503020204020204" pitchFamily="34" charset="-122"/>
                <a:cs typeface="微软雅黑" panose="020B0503020204020204" pitchFamily="34" charset="-122"/>
              </a:rPr>
              <a:t>。为了降低软件的复杂程度，便于提早看到软件的将来，便于设计人员和开发人员 交流从而使用了软件建模技术。对于软件人员来说，模型就好像是工程人员的图纸一样重 要。只是目前来看软件模型在软件工程中的重要性还远远没有达到图纸在其他工程中的地位。</a:t>
            </a:r>
            <a:endParaRPr sz="20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软件建模的优点</a:t>
            </a:r>
            <a:endParaRPr lang="zh-CN" altLang="en-US" sz="3600" dirty="0">
              <a:cs typeface="+mn-ea"/>
              <a:sym typeface="+mn-lt"/>
            </a:endParaRPr>
          </a:p>
        </p:txBody>
      </p:sp>
      <p:sp>
        <p:nvSpPr>
          <p:cNvPr id="5" name="文本框 4"/>
          <p:cNvSpPr txBox="1"/>
          <p:nvPr/>
        </p:nvSpPr>
        <p:spPr>
          <a:xfrm>
            <a:off x="1286510" y="1894840"/>
            <a:ext cx="9081770" cy="3784600"/>
          </a:xfrm>
          <a:prstGeom prst="rect">
            <a:avLst/>
          </a:prstGeom>
          <a:noFill/>
          <a:ln w="9525">
            <a:noFill/>
          </a:ln>
        </p:spPr>
        <p:txBody>
          <a:bodyPr wrap="square">
            <a:spAutoFit/>
          </a:bodyPr>
          <a:lstStyle/>
          <a:p>
            <a:pPr indent="292100"/>
            <a:r>
              <a:rPr sz="2400">
                <a:latin typeface="微软雅黑" panose="020B0503020204020204" pitchFamily="34" charset="-122"/>
                <a:ea typeface="微软雅黑" panose="020B0503020204020204" pitchFamily="34" charset="-122"/>
                <a:cs typeface="微软雅黑" panose="020B0503020204020204" pitchFamily="34" charset="-122"/>
              </a:rPr>
              <a:t>软件建模主要有以下几个优点。</a:t>
            </a:r>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(1)使用模型</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便于从整体上、宏观上把握问题</a:t>
            </a:r>
            <a:r>
              <a:rPr sz="2400">
                <a:latin typeface="微软雅黑" panose="020B0503020204020204" pitchFamily="34" charset="-122"/>
                <a:ea typeface="微软雅黑" panose="020B0503020204020204" pitchFamily="34" charset="-122"/>
                <a:cs typeface="微软雅黑" panose="020B0503020204020204" pitchFamily="34" charset="-122"/>
              </a:rPr>
              <a:t>，以便更好地解决问题。</a:t>
            </a:r>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(2)软件建模可以</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加强软件工作人员之间的沟通</a:t>
            </a:r>
            <a:r>
              <a:rPr sz="2400">
                <a:latin typeface="微软雅黑" panose="020B0503020204020204" pitchFamily="34" charset="-122"/>
                <a:ea typeface="微软雅黑" panose="020B0503020204020204" pitchFamily="34" charset="-122"/>
                <a:cs typeface="微软雅黑" panose="020B0503020204020204" pitchFamily="34" charset="-122"/>
              </a:rPr>
              <a:t>，便于提早发现问题。</a:t>
            </a:r>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(3)模型为代码生成提供依据，帮助人们按照实际情况对系统进行</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可视化</a:t>
            </a:r>
            <a:r>
              <a:rPr sz="2400">
                <a:latin typeface="微软雅黑" panose="020B0503020204020204" pitchFamily="34" charset="-122"/>
                <a:ea typeface="微软雅黑" panose="020B0503020204020204" pitchFamily="34" charset="-122"/>
                <a:cs typeface="微软雅黑" panose="020B0503020204020204" pitchFamily="34" charset="-122"/>
              </a:rPr>
              <a:t>。</a:t>
            </a:r>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400">
                <a:latin typeface="微软雅黑" panose="020B0503020204020204" pitchFamily="34" charset="-122"/>
                <a:ea typeface="微软雅黑" panose="020B0503020204020204" pitchFamily="34" charset="-122"/>
                <a:cs typeface="微软雅黑" panose="020B0503020204020204" pitchFamily="34" charset="-122"/>
                <a:sym typeface="+mn-ea"/>
              </a:rPr>
              <a:t>4</a:t>
            </a:r>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a:latin typeface="微软雅黑" panose="020B0503020204020204" pitchFamily="34" charset="-122"/>
                <a:ea typeface="微软雅黑" panose="020B0503020204020204" pitchFamily="34" charset="-122"/>
                <a:cs typeface="微软雅黑" panose="020B0503020204020204" pitchFamily="34" charset="-122"/>
              </a:rPr>
              <a:t>模型允许人们详细说明系统的结构或行为，给出了一个指导人们构造系统的模板, 并对人们做出的决策进行文档化。</a:t>
            </a:r>
            <a:endParaRPr sz="2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基本概念</a:t>
            </a:r>
            <a:endParaRPr lang="zh-CN" altLang="en-US" sz="3600" dirty="0">
              <a:cs typeface="+mn-ea"/>
              <a:sym typeface="+mn-lt"/>
            </a:endParaRPr>
          </a:p>
        </p:txBody>
      </p:sp>
      <p:sp>
        <p:nvSpPr>
          <p:cNvPr id="3" name="任意多边形 2"/>
          <p:cNvSpPr/>
          <p:nvPr/>
        </p:nvSpPr>
        <p:spPr>
          <a:xfrm>
            <a:off x="3646805" y="1859915"/>
            <a:ext cx="7025005" cy="4055745"/>
          </a:xfrm>
          <a:custGeom>
            <a:avLst/>
            <a:gdLst>
              <a:gd name="connsiteX0" fmla="*/ 6111936 w 6416813"/>
              <a:gd name="connsiteY0" fmla="*/ 519638 h 3001581"/>
              <a:gd name="connsiteX1" fmla="*/ 3290358 w 6416813"/>
              <a:gd name="connsiteY1" fmla="*/ 23250 h 3001581"/>
              <a:gd name="connsiteX2" fmla="*/ 103021 w 6416813"/>
              <a:gd name="connsiteY2" fmla="*/ 1029090 h 3001581"/>
              <a:gd name="connsiteX3" fmla="*/ 769227 w 6416813"/>
              <a:gd name="connsiteY3" fmla="*/ 2531318 h 3001581"/>
              <a:gd name="connsiteX4" fmla="*/ 272838 w 6416813"/>
              <a:gd name="connsiteY4" fmla="*/ 3001581 h 3001581"/>
              <a:gd name="connsiteX5" fmla="*/ 1539936 w 6416813"/>
              <a:gd name="connsiteY5" fmla="*/ 2688072 h 3001581"/>
              <a:gd name="connsiteX6" fmla="*/ 5824553 w 6416813"/>
              <a:gd name="connsiteY6" fmla="*/ 2648884 h 3001581"/>
              <a:gd name="connsiteX7" fmla="*/ 6111936 w 6416813"/>
              <a:gd name="connsiteY7" fmla="*/ 519638 h 3001581"/>
              <a:gd name="connsiteX0-1" fmla="*/ 6111936 w 6416813"/>
              <a:gd name="connsiteY0-2" fmla="*/ 519638 h 3001581"/>
              <a:gd name="connsiteX1-3" fmla="*/ 3290358 w 6416813"/>
              <a:gd name="connsiteY1-4" fmla="*/ 23250 h 3001581"/>
              <a:gd name="connsiteX2-5" fmla="*/ 103021 w 6416813"/>
              <a:gd name="connsiteY2-6" fmla="*/ 1029090 h 3001581"/>
              <a:gd name="connsiteX3-7" fmla="*/ 769227 w 6416813"/>
              <a:gd name="connsiteY3-8" fmla="*/ 2531318 h 3001581"/>
              <a:gd name="connsiteX4-9" fmla="*/ 272838 w 6416813"/>
              <a:gd name="connsiteY4-10" fmla="*/ 3001581 h 3001581"/>
              <a:gd name="connsiteX5-11" fmla="*/ 1539936 w 6416813"/>
              <a:gd name="connsiteY5-12" fmla="*/ 2688072 h 3001581"/>
              <a:gd name="connsiteX6-13" fmla="*/ 5824553 w 6416813"/>
              <a:gd name="connsiteY6-14" fmla="*/ 2648884 h 3001581"/>
              <a:gd name="connsiteX7-15" fmla="*/ 6111936 w 6416813"/>
              <a:gd name="connsiteY7-16" fmla="*/ 519638 h 3001581"/>
              <a:gd name="connsiteX0-17" fmla="*/ 6111936 w 6416813"/>
              <a:gd name="connsiteY0-18" fmla="*/ 519638 h 3001581"/>
              <a:gd name="connsiteX1-19" fmla="*/ 3290358 w 6416813"/>
              <a:gd name="connsiteY1-20" fmla="*/ 23250 h 3001581"/>
              <a:gd name="connsiteX2-21" fmla="*/ 103021 w 6416813"/>
              <a:gd name="connsiteY2-22" fmla="*/ 1029090 h 3001581"/>
              <a:gd name="connsiteX3-23" fmla="*/ 769227 w 6416813"/>
              <a:gd name="connsiteY3-24" fmla="*/ 2531318 h 3001581"/>
              <a:gd name="connsiteX4-25" fmla="*/ 272838 w 6416813"/>
              <a:gd name="connsiteY4-26" fmla="*/ 3001581 h 3001581"/>
              <a:gd name="connsiteX5-27" fmla="*/ 1539936 w 6416813"/>
              <a:gd name="connsiteY5-28" fmla="*/ 2688072 h 3001581"/>
              <a:gd name="connsiteX6-29" fmla="*/ 5824553 w 6416813"/>
              <a:gd name="connsiteY6-30" fmla="*/ 2648884 h 3001581"/>
              <a:gd name="connsiteX7-31" fmla="*/ 6111936 w 6416813"/>
              <a:gd name="connsiteY7-32" fmla="*/ 519638 h 3001581"/>
              <a:gd name="connsiteX0-33" fmla="*/ 6072123 w 6377000"/>
              <a:gd name="connsiteY0-34" fmla="*/ 519638 h 3001581"/>
              <a:gd name="connsiteX1-35" fmla="*/ 3250545 w 6377000"/>
              <a:gd name="connsiteY1-36" fmla="*/ 23250 h 3001581"/>
              <a:gd name="connsiteX2-37" fmla="*/ 63208 w 6377000"/>
              <a:gd name="connsiteY2-38" fmla="*/ 1029090 h 3001581"/>
              <a:gd name="connsiteX3-39" fmla="*/ 729414 w 6377000"/>
              <a:gd name="connsiteY3-40" fmla="*/ 2531318 h 3001581"/>
              <a:gd name="connsiteX4-41" fmla="*/ 233025 w 6377000"/>
              <a:gd name="connsiteY4-42" fmla="*/ 3001581 h 3001581"/>
              <a:gd name="connsiteX5-43" fmla="*/ 1500123 w 6377000"/>
              <a:gd name="connsiteY5-44" fmla="*/ 2688072 h 3001581"/>
              <a:gd name="connsiteX6-45" fmla="*/ 5784740 w 6377000"/>
              <a:gd name="connsiteY6-46" fmla="*/ 2648884 h 3001581"/>
              <a:gd name="connsiteX7-47" fmla="*/ 6072123 w 6377000"/>
              <a:gd name="connsiteY7-48" fmla="*/ 519638 h 3001581"/>
              <a:gd name="connsiteX0-49" fmla="*/ 6202752 w 6463800"/>
              <a:gd name="connsiteY0-50" fmla="*/ 673348 h 2985474"/>
              <a:gd name="connsiteX1-51" fmla="*/ 3250545 w 6463800"/>
              <a:gd name="connsiteY1-52" fmla="*/ 7143 h 2985474"/>
              <a:gd name="connsiteX2-53" fmla="*/ 63208 w 6463800"/>
              <a:gd name="connsiteY2-54" fmla="*/ 1012983 h 2985474"/>
              <a:gd name="connsiteX3-55" fmla="*/ 729414 w 6463800"/>
              <a:gd name="connsiteY3-56" fmla="*/ 2515211 h 2985474"/>
              <a:gd name="connsiteX4-57" fmla="*/ 233025 w 6463800"/>
              <a:gd name="connsiteY4-58" fmla="*/ 2985474 h 2985474"/>
              <a:gd name="connsiteX5-59" fmla="*/ 1500123 w 6463800"/>
              <a:gd name="connsiteY5-60" fmla="*/ 2671965 h 2985474"/>
              <a:gd name="connsiteX6-61" fmla="*/ 5784740 w 6463800"/>
              <a:gd name="connsiteY6-62" fmla="*/ 2632777 h 2985474"/>
              <a:gd name="connsiteX7-63" fmla="*/ 6202752 w 6463800"/>
              <a:gd name="connsiteY7-64" fmla="*/ 673348 h 2985474"/>
              <a:gd name="connsiteX0-65" fmla="*/ 6202752 w 6463800"/>
              <a:gd name="connsiteY0-66" fmla="*/ 673348 h 3037725"/>
              <a:gd name="connsiteX1-67" fmla="*/ 3250545 w 6463800"/>
              <a:gd name="connsiteY1-68" fmla="*/ 7143 h 3037725"/>
              <a:gd name="connsiteX2-69" fmla="*/ 63208 w 6463800"/>
              <a:gd name="connsiteY2-70" fmla="*/ 1012983 h 3037725"/>
              <a:gd name="connsiteX3-71" fmla="*/ 729414 w 6463800"/>
              <a:gd name="connsiteY3-72" fmla="*/ 2515211 h 3037725"/>
              <a:gd name="connsiteX4-73" fmla="*/ 533471 w 6463800"/>
              <a:gd name="connsiteY4-74" fmla="*/ 3037725 h 3037725"/>
              <a:gd name="connsiteX5-75" fmla="*/ 1500123 w 6463800"/>
              <a:gd name="connsiteY5-76" fmla="*/ 2671965 h 3037725"/>
              <a:gd name="connsiteX6-77" fmla="*/ 5784740 w 6463800"/>
              <a:gd name="connsiteY6-78" fmla="*/ 2632777 h 3037725"/>
              <a:gd name="connsiteX7-79" fmla="*/ 6202752 w 6463800"/>
              <a:gd name="connsiteY7-80" fmla="*/ 673348 h 3037725"/>
              <a:gd name="connsiteX0-81" fmla="*/ 6202752 w 6399662"/>
              <a:gd name="connsiteY0-82" fmla="*/ 673568 h 3037945"/>
              <a:gd name="connsiteX1-83" fmla="*/ 3250545 w 6399662"/>
              <a:gd name="connsiteY1-84" fmla="*/ 7363 h 3037945"/>
              <a:gd name="connsiteX2-85" fmla="*/ 63208 w 6399662"/>
              <a:gd name="connsiteY2-86" fmla="*/ 1013203 h 3037945"/>
              <a:gd name="connsiteX3-87" fmla="*/ 729414 w 6399662"/>
              <a:gd name="connsiteY3-88" fmla="*/ 2515431 h 3037945"/>
              <a:gd name="connsiteX4-89" fmla="*/ 533471 w 6399662"/>
              <a:gd name="connsiteY4-90" fmla="*/ 3037945 h 3037945"/>
              <a:gd name="connsiteX5-91" fmla="*/ 1500123 w 6399662"/>
              <a:gd name="connsiteY5-92" fmla="*/ 2672185 h 3037945"/>
              <a:gd name="connsiteX6-93" fmla="*/ 5614923 w 6399662"/>
              <a:gd name="connsiteY6-94" fmla="*/ 2698311 h 3037945"/>
              <a:gd name="connsiteX7-95" fmla="*/ 6202752 w 6399662"/>
              <a:gd name="connsiteY7-96" fmla="*/ 673568 h 3037945"/>
              <a:gd name="connsiteX0-97" fmla="*/ 6202752 w 6427727"/>
              <a:gd name="connsiteY0-98" fmla="*/ 673568 h 3037945"/>
              <a:gd name="connsiteX1-99" fmla="*/ 3250545 w 6427727"/>
              <a:gd name="connsiteY1-100" fmla="*/ 7363 h 3037945"/>
              <a:gd name="connsiteX2-101" fmla="*/ 63208 w 6427727"/>
              <a:gd name="connsiteY2-102" fmla="*/ 1013203 h 3037945"/>
              <a:gd name="connsiteX3-103" fmla="*/ 729414 w 6427727"/>
              <a:gd name="connsiteY3-104" fmla="*/ 2515431 h 3037945"/>
              <a:gd name="connsiteX4-105" fmla="*/ 533471 w 6427727"/>
              <a:gd name="connsiteY4-106" fmla="*/ 3037945 h 3037945"/>
              <a:gd name="connsiteX5-107" fmla="*/ 1500123 w 6427727"/>
              <a:gd name="connsiteY5-108" fmla="*/ 2672185 h 3037945"/>
              <a:gd name="connsiteX6-109" fmla="*/ 5614923 w 6427727"/>
              <a:gd name="connsiteY6-110" fmla="*/ 2698311 h 3037945"/>
              <a:gd name="connsiteX7-111" fmla="*/ 6202752 w 6427727"/>
              <a:gd name="connsiteY7-112" fmla="*/ 673568 h 3037945"/>
              <a:gd name="connsiteX0-113" fmla="*/ 6202752 w 6427727"/>
              <a:gd name="connsiteY0-114" fmla="*/ 666268 h 3030645"/>
              <a:gd name="connsiteX1-115" fmla="*/ 3250545 w 6427727"/>
              <a:gd name="connsiteY1-116" fmla="*/ 63 h 3030645"/>
              <a:gd name="connsiteX2-117" fmla="*/ 63208 w 6427727"/>
              <a:gd name="connsiteY2-118" fmla="*/ 1005903 h 3030645"/>
              <a:gd name="connsiteX3-119" fmla="*/ 729414 w 6427727"/>
              <a:gd name="connsiteY3-120" fmla="*/ 2508131 h 3030645"/>
              <a:gd name="connsiteX4-121" fmla="*/ 533471 w 6427727"/>
              <a:gd name="connsiteY4-122" fmla="*/ 3030645 h 3030645"/>
              <a:gd name="connsiteX5-123" fmla="*/ 1500123 w 6427727"/>
              <a:gd name="connsiteY5-124" fmla="*/ 2664885 h 3030645"/>
              <a:gd name="connsiteX6-125" fmla="*/ 5614923 w 6427727"/>
              <a:gd name="connsiteY6-126" fmla="*/ 2691011 h 3030645"/>
              <a:gd name="connsiteX7-127" fmla="*/ 6202752 w 6427727"/>
              <a:gd name="connsiteY7-128" fmla="*/ 666268 h 3030645"/>
              <a:gd name="connsiteX0-129" fmla="*/ 6202752 w 6445028"/>
              <a:gd name="connsiteY0-130" fmla="*/ 666309 h 3030686"/>
              <a:gd name="connsiteX1-131" fmla="*/ 3250545 w 6445028"/>
              <a:gd name="connsiteY1-132" fmla="*/ 104 h 3030686"/>
              <a:gd name="connsiteX2-133" fmla="*/ 63208 w 6445028"/>
              <a:gd name="connsiteY2-134" fmla="*/ 1005944 h 3030686"/>
              <a:gd name="connsiteX3-135" fmla="*/ 729414 w 6445028"/>
              <a:gd name="connsiteY3-136" fmla="*/ 2508172 h 3030686"/>
              <a:gd name="connsiteX4-137" fmla="*/ 533471 w 6445028"/>
              <a:gd name="connsiteY4-138" fmla="*/ 3030686 h 3030686"/>
              <a:gd name="connsiteX5-139" fmla="*/ 1500123 w 6445028"/>
              <a:gd name="connsiteY5-140" fmla="*/ 2664926 h 3030686"/>
              <a:gd name="connsiteX6-141" fmla="*/ 5614923 w 6445028"/>
              <a:gd name="connsiteY6-142" fmla="*/ 2691052 h 3030686"/>
              <a:gd name="connsiteX7-143" fmla="*/ 6202752 w 6445028"/>
              <a:gd name="connsiteY7-144" fmla="*/ 666309 h 3030686"/>
            </a:gdLst>
            <a:ahLst/>
            <a:cxnLst>
              <a:cxn ang="0">
                <a:pos x="connsiteX0-129" y="connsiteY0-130"/>
              </a:cxn>
              <a:cxn ang="0">
                <a:pos x="connsiteX1-131" y="connsiteY1-132"/>
              </a:cxn>
              <a:cxn ang="0">
                <a:pos x="connsiteX2-133" y="connsiteY2-134"/>
              </a:cxn>
              <a:cxn ang="0">
                <a:pos x="connsiteX3-135" y="connsiteY3-136"/>
              </a:cxn>
              <a:cxn ang="0">
                <a:pos x="connsiteX4-137" y="connsiteY4-138"/>
              </a:cxn>
              <a:cxn ang="0">
                <a:pos x="connsiteX5-139" y="connsiteY5-140"/>
              </a:cxn>
              <a:cxn ang="0">
                <a:pos x="connsiteX6-141" y="connsiteY6-142"/>
              </a:cxn>
              <a:cxn ang="0">
                <a:pos x="connsiteX7-143" y="connsiteY7-144"/>
              </a:cxn>
            </a:cxnLst>
            <a:rect l="l" t="t" r="r" b="b"/>
            <a:pathLst>
              <a:path w="6445028" h="3030686">
                <a:moveTo>
                  <a:pt x="6202752" y="666309"/>
                </a:moveTo>
                <a:cubicBezTo>
                  <a:pt x="5769501" y="126378"/>
                  <a:pt x="4286865" y="-4250"/>
                  <a:pt x="3250545" y="104"/>
                </a:cubicBezTo>
                <a:cubicBezTo>
                  <a:pt x="2214225" y="4458"/>
                  <a:pt x="365830" y="169922"/>
                  <a:pt x="63208" y="1005944"/>
                </a:cubicBezTo>
                <a:cubicBezTo>
                  <a:pt x="-239414" y="1841966"/>
                  <a:pt x="637974" y="2244738"/>
                  <a:pt x="729414" y="2508172"/>
                </a:cubicBezTo>
                <a:lnTo>
                  <a:pt x="533471" y="3030686"/>
                </a:lnTo>
                <a:lnTo>
                  <a:pt x="1500123" y="2664926"/>
                </a:lnTo>
                <a:cubicBezTo>
                  <a:pt x="2242529" y="2749835"/>
                  <a:pt x="4713586" y="2919652"/>
                  <a:pt x="5614923" y="2691052"/>
                </a:cubicBezTo>
                <a:cubicBezTo>
                  <a:pt x="6516260" y="2462452"/>
                  <a:pt x="6636003" y="1206240"/>
                  <a:pt x="6202752" y="666309"/>
                </a:cubicBezTo>
                <a:close/>
              </a:path>
            </a:pathLst>
          </a:custGeom>
          <a:no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1151890" y="2322830"/>
            <a:ext cx="2265680" cy="2547620"/>
            <a:chOff x="4427538" y="929668"/>
            <a:chExt cx="3333750" cy="3753458"/>
          </a:xfrm>
        </p:grpSpPr>
        <p:sp>
          <p:nvSpPr>
            <p:cNvPr id="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FFD8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 name="Freeform 7"/>
            <p:cNvSpPr/>
            <p:nvPr/>
          </p:nvSpPr>
          <p:spPr bwMode="auto">
            <a:xfrm>
              <a:off x="5011670" y="124881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 name="Freeform 8"/>
            <p:cNvSpPr/>
            <p:nvPr/>
          </p:nvSpPr>
          <p:spPr bwMode="auto">
            <a:xfrm>
              <a:off x="5988051" y="968820"/>
              <a:ext cx="188912"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3" name="Freeform 33"/>
            <p:cNvSpPr/>
            <p:nvPr/>
          </p:nvSpPr>
          <p:spPr bwMode="auto">
            <a:xfrm>
              <a:off x="4987926" y="1218969"/>
              <a:ext cx="360363" cy="398462"/>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4"/>
            <p:cNvSpPr/>
            <p:nvPr/>
          </p:nvSpPr>
          <p:spPr bwMode="auto">
            <a:xfrm>
              <a:off x="5984876" y="92966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50" name="TextBox 33"/>
          <p:cNvSpPr txBox="1"/>
          <p:nvPr/>
        </p:nvSpPr>
        <p:spPr>
          <a:xfrm>
            <a:off x="4628515" y="2565400"/>
            <a:ext cx="5349240" cy="2215515"/>
          </a:xfrm>
          <a:prstGeom prst="rect">
            <a:avLst/>
          </a:prstGeom>
        </p:spPr>
        <p:txBody>
          <a:bodyPr wrap="square" lIns="0" tIns="0" rIns="0" bIns="0">
            <a:spAutoFit/>
          </a:bodyPr>
          <a:lstStyle>
            <a:defPPr>
              <a:defRPr lang="zh-CN"/>
            </a:defPPr>
            <a:lvl1pPr algn="just">
              <a:lnSpc>
                <a:spcPts val="1600"/>
              </a:lnSpc>
              <a:defRPr sz="1100">
                <a:solidFill>
                  <a:schemeClr val="tx2"/>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2400" b="1" dirty="0">
                <a:latin typeface="微软雅黑" panose="020B0503020204020204" pitchFamily="34" charset="-122"/>
                <a:ea typeface="微软雅黑" panose="020B0503020204020204" pitchFamily="34" charset="-122"/>
                <a:sym typeface="+mn-ea"/>
              </a:rPr>
              <a:t>概念：面向对象程序设计是一种新兴的程序设计方法，或者是一种新的程序设计规范，它</a:t>
            </a:r>
            <a:r>
              <a:rPr lang="zh-CN" altLang="en-US" sz="2400" b="1" dirty="0">
                <a:solidFill>
                  <a:srgbClr val="FF0000"/>
                </a:solidFill>
                <a:latin typeface="微软雅黑" panose="020B0503020204020204" pitchFamily="34" charset="-122"/>
                <a:ea typeface="微软雅黑" panose="020B0503020204020204" pitchFamily="34" charset="-122"/>
                <a:sym typeface="+mn-ea"/>
              </a:rPr>
              <a:t>使用对象、类、继承、封装、消息等基本概念来进行程序的设计</a:t>
            </a:r>
            <a:r>
              <a:rPr lang="zh-CN" altLang="en-US" sz="2400" b="1" dirty="0">
                <a:latin typeface="微软雅黑" panose="020B0503020204020204" pitchFamily="34" charset="-122"/>
                <a:ea typeface="微软雅黑" panose="020B0503020204020204" pitchFamily="34" charset="-122"/>
                <a:sym typeface="+mn-ea"/>
              </a:rPr>
              <a:t>。</a:t>
            </a:r>
            <a:endParaRPr lang="zh-CN" altLang="en-US" sz="2400" b="1" dirty="0">
              <a:solidFill>
                <a:schemeClr val="bg1">
                  <a:lumMod val="50000"/>
                </a:schemeClr>
              </a:solidFill>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04</a:t>
            </a:r>
            <a:endParaRPr lang="zh-CN" altLang="en-US" sz="6600" dirty="0">
              <a:cs typeface="+mn-ea"/>
              <a:sym typeface="+mn-lt"/>
            </a:endParaRPr>
          </a:p>
        </p:txBody>
      </p:sp>
      <p:pic>
        <p:nvPicPr>
          <p:cNvPr id="15" name="图片 14"/>
          <p:cNvPicPr>
            <a:picLocks noChangeAspect="1"/>
          </p:cNvPicPr>
          <p:nvPr/>
        </p:nvPicPr>
        <p:blipFill rotWithShape="1">
          <a:blip r:embed="rId2"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3"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4" cstate="screen"/>
          <a:stretch>
            <a:fillRect/>
          </a:stretch>
        </p:blipFill>
        <p:spPr>
          <a:xfrm>
            <a:off x="5592936" y="1375698"/>
            <a:ext cx="834903" cy="615741"/>
          </a:xfrm>
          <a:prstGeom prst="rect">
            <a:avLst/>
          </a:prstGeom>
        </p:spPr>
      </p:pic>
      <p:pic>
        <p:nvPicPr>
          <p:cNvPr id="19" name="图片 18"/>
          <p:cNvPicPr/>
          <p:nvPr/>
        </p:nvPicPr>
        <p:blipFill>
          <a:blip r:embed="rId5"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four</a:t>
            </a:r>
            <a:endParaRPr lang="zh-CN" altLang="en-US" sz="2000" dirty="0">
              <a:cs typeface="+mn-ea"/>
              <a:sym typeface="+mn-lt"/>
            </a:endParaRPr>
          </a:p>
        </p:txBody>
      </p:sp>
      <p:sp>
        <p:nvSpPr>
          <p:cNvPr id="10" name="TextBox 9"/>
          <p:cNvSpPr txBox="1"/>
          <p:nvPr/>
        </p:nvSpPr>
        <p:spPr>
          <a:xfrm>
            <a:off x="1958934" y="6372839"/>
            <a:ext cx="1224136" cy="123111"/>
          </a:xfrm>
          <a:prstGeom prst="rect">
            <a:avLst/>
          </a:prstGeom>
          <a:noFill/>
        </p:spPr>
        <p:txBody>
          <a:bodyPr wrap="square" rtlCol="0">
            <a:spAutoFit/>
          </a:bodyPr>
          <a:lstStyle/>
          <a:p>
            <a:pPr>
              <a:lnSpc>
                <a:spcPct val="200000"/>
              </a:lnSpc>
            </a:pPr>
            <a:r>
              <a:rPr lang="en-US" altLang="zh-CN" sz="100" dirty="0">
                <a:solidFill>
                  <a:schemeClr val="bg1"/>
                </a:solidFill>
                <a:ea typeface="微软雅黑" panose="020B0503020204020204" pitchFamily="34" charset="-122"/>
              </a:rPr>
              <a:t>PPT</a:t>
            </a:r>
            <a:r>
              <a:rPr lang="zh-CN" altLang="en-US" sz="100" dirty="0">
                <a:solidFill>
                  <a:schemeClr val="bg1"/>
                </a:solidFill>
                <a:ea typeface="微软雅黑" panose="020B0503020204020204" pitchFamily="34" charset="-122"/>
              </a:rPr>
              <a:t>下载 </a:t>
            </a:r>
            <a:r>
              <a:rPr lang="en-US" altLang="zh-CN" sz="100" dirty="0">
                <a:solidFill>
                  <a:schemeClr val="bg1"/>
                </a:solidFill>
                <a:ea typeface="微软雅黑" panose="020B0503020204020204" pitchFamily="34" charset="-122"/>
              </a:rPr>
              <a:t>http://www.1ppt.com/xiazai/</a:t>
            </a:r>
            <a:endParaRPr lang="en-US" altLang="zh-CN" sz="100" dirty="0">
              <a:solidFill>
                <a:schemeClr val="bg1"/>
              </a:solidFill>
              <a:ea typeface="微软雅黑" panose="020B0503020204020204" pitchFamily="34" charset="-122"/>
            </a:endParaRPr>
          </a:p>
        </p:txBody>
      </p:sp>
      <p:sp>
        <p:nvSpPr>
          <p:cNvPr id="195" name="文本框 194"/>
          <p:cNvSpPr txBox="1"/>
          <p:nvPr/>
        </p:nvSpPr>
        <p:spPr>
          <a:xfrm>
            <a:off x="4462145" y="3460115"/>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分工</a:t>
            </a:r>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打分</a:t>
            </a:r>
            <a:endPar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7429" y="1114581"/>
            <a:ext cx="3138400" cy="769441"/>
          </a:xfrm>
          <a:prstGeom prst="rect">
            <a:avLst/>
          </a:prstGeom>
          <a:noFill/>
        </p:spPr>
        <p:txBody>
          <a:bodyPr wrap="square" rtlCol="0">
            <a:spAutoFit/>
          </a:bodyPr>
          <a:lstStyle/>
          <a:p>
            <a:pPr algn="ctr"/>
            <a:r>
              <a:rPr lang="zh-CN" altLang="en-US" sz="4400" dirty="0"/>
              <a:t>分工</a:t>
            </a:r>
            <a:r>
              <a:rPr lang="en-US" altLang="zh-CN" sz="4400" dirty="0"/>
              <a:t>&amp;</a:t>
            </a:r>
            <a:r>
              <a:rPr lang="zh-CN" altLang="en-US" sz="4400" dirty="0"/>
              <a:t>打分</a:t>
            </a:r>
            <a:endParaRPr lang="en-US" altLang="zh-CN" sz="4400" dirty="0"/>
          </a:p>
        </p:txBody>
      </p:sp>
      <p:graphicFrame>
        <p:nvGraphicFramePr>
          <p:cNvPr id="9" name="表格 9"/>
          <p:cNvGraphicFramePr>
            <a:graphicFrameLocks noGrp="1"/>
          </p:cNvGraphicFramePr>
          <p:nvPr/>
        </p:nvGraphicFramePr>
        <p:xfrm>
          <a:off x="1058607" y="1978196"/>
          <a:ext cx="9865032" cy="4470815"/>
        </p:xfrm>
        <a:graphic>
          <a:graphicData uri="http://schemas.openxmlformats.org/drawingml/2006/table">
            <a:tbl>
              <a:tblPr firstRow="1" bandRow="1">
                <a:tableStyleId>{21E4AEA4-8DFA-4A89-87EB-49C32662AFE0}</a:tableStyleId>
              </a:tblPr>
              <a:tblGrid>
                <a:gridCol w="2451509"/>
                <a:gridCol w="4945626"/>
                <a:gridCol w="2467897"/>
              </a:tblGrid>
              <a:tr h="560992">
                <a:tc>
                  <a:txBody>
                    <a:bodyPr/>
                    <a:lstStyle/>
                    <a:p>
                      <a:pPr algn="ctr"/>
                      <a:r>
                        <a:rPr lang="zh-CN" altLang="en-US" dirty="0"/>
                        <a:t>成员</a:t>
                      </a:r>
                      <a:endParaRPr lang="zh-CN" altLang="en-US" dirty="0"/>
                    </a:p>
                  </a:txBody>
                  <a:tcPr/>
                </a:tc>
                <a:tc>
                  <a:txBody>
                    <a:bodyPr/>
                    <a:lstStyle/>
                    <a:p>
                      <a:pPr algn="ctr"/>
                      <a:r>
                        <a:rPr lang="zh-CN" altLang="en-US" dirty="0"/>
                        <a:t>职责</a:t>
                      </a:r>
                      <a:endParaRPr lang="zh-CN" altLang="en-US" dirty="0"/>
                    </a:p>
                  </a:txBody>
                  <a:tcPr/>
                </a:tc>
                <a:tc>
                  <a:txBody>
                    <a:bodyPr/>
                    <a:lstStyle/>
                    <a:p>
                      <a:pPr algn="ctr"/>
                      <a:r>
                        <a:rPr lang="zh-CN" altLang="en-US" dirty="0"/>
                        <a:t>分数</a:t>
                      </a:r>
                      <a:endParaRPr lang="zh-CN" altLang="en-US" dirty="0"/>
                    </a:p>
                  </a:txBody>
                  <a:tcPr/>
                </a:tc>
              </a:tr>
              <a:tr h="1307897">
                <a:tc>
                  <a:txBody>
                    <a:bodyPr/>
                    <a:lstStyle/>
                    <a:p>
                      <a:r>
                        <a:rPr lang="zh-CN" altLang="zh-CN" sz="1800" kern="1200" dirty="0">
                          <a:solidFill>
                            <a:schemeClr val="dk1"/>
                          </a:solidFill>
                          <a:effectLst/>
                          <a:latin typeface="+mn-lt"/>
                          <a:ea typeface="+mn-ea"/>
                          <a:cs typeface="+mn-cs"/>
                        </a:rPr>
                        <a:t>徐过</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需求获取：编写项目视图与范围</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需求获取：用户群分类</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需求获取其他文档初步完成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文档跟踪版本修订</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GitHub</a:t>
                      </a:r>
                      <a:r>
                        <a:rPr lang="zh-CN" altLang="zh-CN" sz="1800" kern="1200" dirty="0">
                          <a:solidFill>
                            <a:schemeClr val="dk1"/>
                          </a:solidFill>
                          <a:effectLst/>
                          <a:latin typeface="+mn-lt"/>
                          <a:ea typeface="+mn-ea"/>
                          <a:cs typeface="+mn-cs"/>
                        </a:rPr>
                        <a:t>维护</a:t>
                      </a:r>
                      <a:endParaRPr lang="zh-CN" altLang="en-US" dirty="0"/>
                    </a:p>
                  </a:txBody>
                  <a:tcPr/>
                </a:tc>
                <a:tc>
                  <a:txBody>
                    <a:bodyPr/>
                    <a:lstStyle/>
                    <a:p>
                      <a:r>
                        <a:rPr lang="en-US" altLang="zh-CN" sz="1800" kern="1200" dirty="0">
                          <a:solidFill>
                            <a:schemeClr val="dk1"/>
                          </a:solidFill>
                          <a:effectLst/>
                          <a:latin typeface="+mn-lt"/>
                          <a:ea typeface="+mn-ea"/>
                          <a:cs typeface="+mn-cs"/>
                        </a:rPr>
                        <a:t>79.6</a:t>
                      </a:r>
                      <a:endParaRPr lang="zh-CN" altLang="en-US" dirty="0"/>
                    </a:p>
                  </a:txBody>
                  <a:tcPr/>
                </a:tc>
              </a:tr>
              <a:tr h="572205">
                <a:tc>
                  <a:txBody>
                    <a:bodyPr/>
                    <a:lstStyle/>
                    <a:p>
                      <a:r>
                        <a:rPr lang="zh-CN" altLang="zh-CN" sz="1800" kern="1200" dirty="0">
                          <a:solidFill>
                            <a:schemeClr val="dk1"/>
                          </a:solidFill>
                          <a:effectLst/>
                          <a:latin typeface="+mn-lt"/>
                          <a:ea typeface="+mn-ea"/>
                          <a:cs typeface="+mn-cs"/>
                        </a:rPr>
                        <a:t>余浩凯</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会议纪要</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需求分析：绘制关联图</a:t>
                      </a:r>
                      <a:endParaRPr lang="zh-CN" altLang="en-US" dirty="0"/>
                    </a:p>
                  </a:txBody>
                  <a:tcPr/>
                </a:tc>
                <a:tc>
                  <a:txBody>
                    <a:bodyPr/>
                    <a:lstStyle/>
                    <a:p>
                      <a:r>
                        <a:rPr lang="en-US" altLang="zh-CN" sz="1800" kern="1200" dirty="0">
                          <a:solidFill>
                            <a:schemeClr val="dk1"/>
                          </a:solidFill>
                          <a:effectLst/>
                          <a:latin typeface="+mn-lt"/>
                          <a:ea typeface="+mn-ea"/>
                          <a:cs typeface="+mn-cs"/>
                        </a:rPr>
                        <a:t>80.6</a:t>
                      </a:r>
                      <a:endParaRPr lang="zh-CN" altLang="en-US" dirty="0"/>
                    </a:p>
                  </a:txBody>
                  <a:tcPr/>
                </a:tc>
              </a:tr>
              <a:tr h="817436">
                <a:tc>
                  <a:txBody>
                    <a:bodyPr/>
                    <a:lstStyle/>
                    <a:p>
                      <a:r>
                        <a:rPr lang="zh-CN" altLang="zh-CN" sz="1800" kern="1200" dirty="0">
                          <a:solidFill>
                            <a:schemeClr val="dk1"/>
                          </a:solidFill>
                          <a:effectLst/>
                          <a:latin typeface="+mn-lt"/>
                          <a:ea typeface="+mn-ea"/>
                          <a:cs typeface="+mn-cs"/>
                        </a:rPr>
                        <a:t>许罗阳宁</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甘特图完善加更新</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确定需求优先级</a:t>
                      </a:r>
                      <a:endParaRPr lang="zh-CN" altLang="en-US" dirty="0"/>
                    </a:p>
                  </a:txBody>
                  <a:tcPr/>
                </a:tc>
                <a:tc>
                  <a:txBody>
                    <a:bodyPr/>
                    <a:lstStyle/>
                    <a:p>
                      <a:r>
                        <a:rPr lang="en-US" altLang="zh-CN" sz="1800" kern="1200" dirty="0">
                          <a:solidFill>
                            <a:schemeClr val="dk1"/>
                          </a:solidFill>
                          <a:effectLst/>
                          <a:latin typeface="+mn-lt"/>
                          <a:ea typeface="+mn-ea"/>
                          <a:cs typeface="+mn-cs"/>
                        </a:rPr>
                        <a:t>82.3</a:t>
                      </a:r>
                      <a:endParaRPr lang="zh-CN" altLang="en-US" dirty="0"/>
                    </a:p>
                  </a:txBody>
                  <a:tcPr/>
                </a:tc>
              </a:tr>
              <a:tr h="572205">
                <a:tc>
                  <a:txBody>
                    <a:bodyPr/>
                    <a:lstStyle/>
                    <a:p>
                      <a:r>
                        <a:rPr lang="zh-CN" altLang="zh-CN" sz="1800" kern="1200" dirty="0">
                          <a:solidFill>
                            <a:schemeClr val="dk1"/>
                          </a:solidFill>
                          <a:effectLst/>
                          <a:latin typeface="+mn-lt"/>
                          <a:ea typeface="+mn-ea"/>
                          <a:cs typeface="+mn-cs"/>
                        </a:rPr>
                        <a:t>徐晟</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75</a:t>
                      </a:r>
                      <a:endParaRPr lang="zh-CN" altLang="en-US" dirty="0"/>
                    </a:p>
                  </a:txBody>
                  <a:tcPr/>
                </a:tc>
              </a:tr>
              <a:tr h="572205">
                <a:tc>
                  <a:txBody>
                    <a:bodyPr/>
                    <a:lstStyle/>
                    <a:p>
                      <a:r>
                        <a:rPr lang="zh-CN" altLang="zh-CN" sz="1800" kern="1200" dirty="0">
                          <a:solidFill>
                            <a:schemeClr val="dk1"/>
                          </a:solidFill>
                          <a:effectLst/>
                          <a:latin typeface="+mn-lt"/>
                          <a:ea typeface="+mn-ea"/>
                          <a:cs typeface="+mn-cs"/>
                        </a:rPr>
                        <a:t>邵云飞</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70</a:t>
                      </a:r>
                      <a:endParaRPr lang="zh-CN" altLang="en-US" dirty="0"/>
                    </a:p>
                  </a:txBody>
                  <a:tcPr/>
                </a:tc>
              </a:tr>
            </a:tbl>
          </a:graphicData>
        </a:graphic>
      </p:graphicFrame>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文献参考</a:t>
            </a:r>
            <a:endParaRPr lang="zh-CN" altLang="en-US" sz="3600" dirty="0">
              <a:cs typeface="+mn-ea"/>
              <a:sym typeface="+mn-lt"/>
            </a:endParaRPr>
          </a:p>
        </p:txBody>
      </p:sp>
      <p:grpSp>
        <p:nvGrpSpPr>
          <p:cNvPr id="3" name="组合 2"/>
          <p:cNvGrpSpPr/>
          <p:nvPr/>
        </p:nvGrpSpPr>
        <p:grpSpPr>
          <a:xfrm>
            <a:off x="1494155" y="1939290"/>
            <a:ext cx="1138555" cy="3683635"/>
            <a:chOff x="2244979" y="1509998"/>
            <a:chExt cx="1336708" cy="4109980"/>
          </a:xfrm>
        </p:grpSpPr>
        <p:sp>
          <p:nvSpPr>
            <p:cNvPr id="4" name="任意多边形 1"/>
            <p:cNvSpPr/>
            <p:nvPr/>
          </p:nvSpPr>
          <p:spPr>
            <a:xfrm>
              <a:off x="2244979" y="1509998"/>
              <a:ext cx="170777" cy="4109980"/>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725 w 334099"/>
                <a:gd name="connsiteY0-2" fmla="*/ 508256 h 5164770"/>
                <a:gd name="connsiteX1-3" fmla="*/ 149315 w 334099"/>
                <a:gd name="connsiteY1-4" fmla="*/ 4760216 h 5164770"/>
                <a:gd name="connsiteX2-5" fmla="*/ 332195 w 334099"/>
                <a:gd name="connsiteY2-6" fmla="*/ 4577336 h 5164770"/>
                <a:gd name="connsiteX3-7" fmla="*/ 229325 w 334099"/>
                <a:gd name="connsiteY3-8" fmla="*/ 531116 h 5164770"/>
                <a:gd name="connsiteX4-9" fmla="*/ 725 w 334099"/>
                <a:gd name="connsiteY4-10" fmla="*/ 508256 h 5164770"/>
                <a:gd name="connsiteX0-11" fmla="*/ 5231 w 338605"/>
                <a:gd name="connsiteY0-12" fmla="*/ 508256 h 5164770"/>
                <a:gd name="connsiteX1-13" fmla="*/ 61921 w 338605"/>
                <a:gd name="connsiteY1-14" fmla="*/ 4760216 h 5164770"/>
                <a:gd name="connsiteX2-15" fmla="*/ 336701 w 338605"/>
                <a:gd name="connsiteY2-16" fmla="*/ 4577336 h 5164770"/>
                <a:gd name="connsiteX3-17" fmla="*/ 233831 w 338605"/>
                <a:gd name="connsiteY3-18" fmla="*/ 531116 h 5164770"/>
                <a:gd name="connsiteX4-19" fmla="*/ 5231 w 338605"/>
                <a:gd name="connsiteY4-20" fmla="*/ 508256 h 5164770"/>
                <a:gd name="connsiteX0-21" fmla="*/ 1317 w 334691"/>
                <a:gd name="connsiteY0-22" fmla="*/ 509201 h 5174270"/>
                <a:gd name="connsiteX1-23" fmla="*/ 126931 w 334691"/>
                <a:gd name="connsiteY1-24" fmla="*/ 4775919 h 5174270"/>
                <a:gd name="connsiteX2-25" fmla="*/ 332787 w 334691"/>
                <a:gd name="connsiteY2-26" fmla="*/ 4578281 h 5174270"/>
                <a:gd name="connsiteX3-27" fmla="*/ 229917 w 334691"/>
                <a:gd name="connsiteY3-28" fmla="*/ 532061 h 5174270"/>
                <a:gd name="connsiteX4-29" fmla="*/ 1317 w 334691"/>
                <a:gd name="connsiteY4-30" fmla="*/ 509201 h 5174270"/>
              </a:gdLst>
              <a:ahLst/>
              <a:cxnLst>
                <a:cxn ang="0">
                  <a:pos x="connsiteX0-21" y="connsiteY0-22"/>
                </a:cxn>
                <a:cxn ang="0">
                  <a:pos x="connsiteX1-23" y="connsiteY1-24"/>
                </a:cxn>
                <a:cxn ang="0">
                  <a:pos x="connsiteX2-25" y="connsiteY2-26"/>
                </a:cxn>
                <a:cxn ang="0">
                  <a:pos x="connsiteX3-27" y="connsiteY3-28"/>
                </a:cxn>
                <a:cxn ang="0">
                  <a:pos x="connsiteX4-29" y="connsiteY4-30"/>
                </a:cxn>
              </a:cxnLst>
              <a:rect l="l" t="t" r="r" b="b"/>
              <a:pathLst>
                <a:path w="334691" h="5174270">
                  <a:moveTo>
                    <a:pt x="1317" y="509201"/>
                  </a:moveTo>
                  <a:cubicBezTo>
                    <a:pt x="-15847" y="1216511"/>
                    <a:pt x="140611" y="4171533"/>
                    <a:pt x="126931" y="4775919"/>
                  </a:cubicBezTo>
                  <a:cubicBezTo>
                    <a:pt x="113251" y="5380305"/>
                    <a:pt x="319452" y="5283131"/>
                    <a:pt x="332787" y="4578281"/>
                  </a:cubicBezTo>
                  <a:cubicBezTo>
                    <a:pt x="346122" y="3873431"/>
                    <a:pt x="287067" y="1212146"/>
                    <a:pt x="229917" y="532061"/>
                  </a:cubicBezTo>
                  <a:cubicBezTo>
                    <a:pt x="172767" y="-148024"/>
                    <a:pt x="18481" y="-198109"/>
                    <a:pt x="1317" y="509201"/>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任意多边形 2"/>
            <p:cNvSpPr/>
            <p:nvPr/>
          </p:nvSpPr>
          <p:spPr>
            <a:xfrm>
              <a:off x="3399478" y="1514146"/>
              <a:ext cx="182209" cy="4101339"/>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1179 w 357095"/>
                <a:gd name="connsiteY0-2" fmla="*/ 503978 h 5163391"/>
                <a:gd name="connsiteX1-3" fmla="*/ 149769 w 357095"/>
                <a:gd name="connsiteY1-4" fmla="*/ 4755938 h 5163391"/>
                <a:gd name="connsiteX2-5" fmla="*/ 355623 w 357095"/>
                <a:gd name="connsiteY2-6" fmla="*/ 4514024 h 5163391"/>
                <a:gd name="connsiteX3-7" fmla="*/ 229779 w 357095"/>
                <a:gd name="connsiteY3-8" fmla="*/ 526838 h 5163391"/>
                <a:gd name="connsiteX4-9" fmla="*/ 1179 w 357095"/>
                <a:gd name="connsiteY4-10" fmla="*/ 503978 h 51633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57095" h="5163391">
                  <a:moveTo>
                    <a:pt x="1179" y="503978"/>
                  </a:moveTo>
                  <a:cubicBezTo>
                    <a:pt x="-12156" y="1208828"/>
                    <a:pt x="90695" y="4087597"/>
                    <a:pt x="149769" y="4755938"/>
                  </a:cubicBezTo>
                  <a:cubicBezTo>
                    <a:pt x="208843" y="5424279"/>
                    <a:pt x="342288" y="5218874"/>
                    <a:pt x="355623" y="4514024"/>
                  </a:cubicBezTo>
                  <a:cubicBezTo>
                    <a:pt x="368958" y="3809174"/>
                    <a:pt x="288853" y="1195179"/>
                    <a:pt x="229779" y="526838"/>
                  </a:cubicBezTo>
                  <a:cubicBezTo>
                    <a:pt x="170705" y="-141503"/>
                    <a:pt x="14514" y="-200872"/>
                    <a:pt x="1179" y="503978"/>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6" name="任意多边形 3"/>
            <p:cNvSpPr/>
            <p:nvPr/>
          </p:nvSpPr>
          <p:spPr>
            <a:xfrm rot="5400000">
              <a:off x="2845968" y="4508462"/>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8" name="任意多边形 5"/>
            <p:cNvSpPr/>
            <p:nvPr/>
          </p:nvSpPr>
          <p:spPr>
            <a:xfrm rot="5400000">
              <a:off x="2845968" y="3772709"/>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0" name="任意多边形 7"/>
            <p:cNvSpPr/>
            <p:nvPr/>
          </p:nvSpPr>
          <p:spPr>
            <a:xfrm rot="5400000">
              <a:off x="2845968" y="3003823"/>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2" name="任意多边形 9"/>
            <p:cNvSpPr/>
            <p:nvPr/>
          </p:nvSpPr>
          <p:spPr>
            <a:xfrm rot="5400000">
              <a:off x="2835844" y="2284405"/>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4" name="任意多边形 11"/>
            <p:cNvSpPr/>
            <p:nvPr/>
          </p:nvSpPr>
          <p:spPr>
            <a:xfrm rot="5400000">
              <a:off x="2835845" y="1559970"/>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8" name="Rectangle 42"/>
          <p:cNvSpPr/>
          <p:nvPr/>
        </p:nvSpPr>
        <p:spPr>
          <a:xfrm>
            <a:off x="3561715" y="2387600"/>
            <a:ext cx="7863840" cy="245745"/>
          </a:xfrm>
          <a:prstGeom prst="rect">
            <a:avLst/>
          </a:prstGeom>
        </p:spPr>
        <p:txBody>
          <a:bodyPr wrap="square" lIns="0" tIns="0" rIns="0" bIns="0">
            <a:spAutoFit/>
          </a:bodyPr>
          <a:lstStyle/>
          <a:p>
            <a:pPr algn="l"/>
            <a:r>
              <a:rPr lang="en-US" altLang="zh-CN" sz="1600">
                <a:sym typeface="+mn-ea"/>
              </a:rPr>
              <a:t>[1]杨弘平.UML2 基础、建模与设计教程[M].</a:t>
            </a:r>
            <a:r>
              <a:rPr lang="zh-CN" altLang="en-US" sz="1600">
                <a:sym typeface="+mn-ea"/>
              </a:rPr>
              <a:t>北京</a:t>
            </a:r>
            <a:r>
              <a:rPr lang="en-US" altLang="zh-CN" sz="1600">
                <a:sym typeface="+mn-ea"/>
              </a:rPr>
              <a:t>:清华大学出版社,2015:15-26</a:t>
            </a:r>
            <a:endParaRPr lang="zh-CN" altLang="en-US" sz="1600" dirty="0">
              <a:solidFill>
                <a:schemeClr val="bg1">
                  <a:lumMod val="50000"/>
                </a:schemeClr>
              </a:solidFill>
              <a:cs typeface="+mn-ea"/>
              <a:sym typeface="+mn-lt"/>
            </a:endParaRPr>
          </a:p>
        </p:txBody>
      </p:sp>
      <p:sp>
        <p:nvSpPr>
          <p:cNvPr id="23" name="Rectangle 42"/>
          <p:cNvSpPr/>
          <p:nvPr/>
        </p:nvSpPr>
        <p:spPr>
          <a:xfrm>
            <a:off x="3561715" y="3075305"/>
            <a:ext cx="7252970" cy="294640"/>
          </a:xfrm>
          <a:prstGeom prst="rect">
            <a:avLst/>
          </a:prstGeom>
        </p:spPr>
        <p:txBody>
          <a:bodyPr wrap="square" lIns="0" tIns="0" rIns="0" bIns="0">
            <a:spAutoFit/>
          </a:bodyPr>
          <a:lstStyle/>
          <a:p>
            <a:pPr defTabSz="866775" fontAlgn="base">
              <a:lnSpc>
                <a:spcPct val="120000"/>
              </a:lnSpc>
              <a:spcBef>
                <a:spcPct val="0"/>
              </a:spcBef>
              <a:spcAft>
                <a:spcPct val="0"/>
              </a:spcAft>
            </a:pP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[2]</a:t>
            </a:r>
            <a:r>
              <a:rPr sz="1600" dirty="0">
                <a:solidFill>
                  <a:schemeClr val="tx1"/>
                </a:solidFill>
                <a:latin typeface="微软雅黑" panose="020B0503020204020204" pitchFamily="34" charset="-122"/>
                <a:ea typeface="微软雅黑" panose="020B0503020204020204" pitchFamily="34" charset="-122"/>
                <a:cs typeface="+mn-ea"/>
                <a:sym typeface="+mn-lt"/>
              </a:rPr>
              <a:t>https://www.cnblogs.com/liu1459310172/p/9490605.html</a:t>
            </a: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   2022.3.20 </a:t>
            </a:r>
            <a:endParaRPr lang="en-US" altLang="zh-CN" sz="1600" dirty="0">
              <a:solidFill>
                <a:schemeClr val="tx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en-US" altLang="zh-CN" sz="6600" dirty="0">
                <a:latin typeface="微软雅黑" panose="020B0503020204020204" pitchFamily="34" charset="-122"/>
                <a:ea typeface="微软雅黑" panose="020B0503020204020204" pitchFamily="34" charset="-122"/>
                <a:sym typeface="+mn-ea"/>
              </a:rPr>
              <a:t>THANKS!</a:t>
            </a:r>
            <a:endParaRPr lang="en-US" altLang="zh-CN"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7662999" y="4187063"/>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endPar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endParaRPr>
          </a:p>
        </p:txBody>
      </p:sp>
      <p:pic>
        <p:nvPicPr>
          <p:cNvPr id="4" name="图片 3" descr="logo"/>
          <p:cNvPicPr>
            <a:picLocks noChangeAspect="1"/>
          </p:cNvPicPr>
          <p:nvPr/>
        </p:nvPicPr>
        <p:blipFill>
          <a:blip r:embed="rId1"/>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方法</a:t>
            </a:r>
            <a:endParaRPr lang="zh-CN" altLang="en-US" sz="3600" dirty="0">
              <a:cs typeface="+mn-ea"/>
              <a:sym typeface="+mn-lt"/>
            </a:endParaRPr>
          </a:p>
        </p:txBody>
      </p:sp>
      <p:grpSp>
        <p:nvGrpSpPr>
          <p:cNvPr id="132" name="chenying0907 132"/>
          <p:cNvGrpSpPr/>
          <p:nvPr/>
        </p:nvGrpSpPr>
        <p:grpSpPr>
          <a:xfrm>
            <a:off x="1106009" y="2350423"/>
            <a:ext cx="1013520" cy="1024044"/>
            <a:chOff x="2398788" y="2959836"/>
            <a:chExt cx="1815265" cy="1833549"/>
          </a:xfrm>
          <a:solidFill>
            <a:srgbClr val="005188"/>
          </a:solidFill>
        </p:grpSpPr>
        <p:sp>
          <p:nvSpPr>
            <p:cNvPr id="133" name="椭圆 31"/>
            <p:cNvSpPr/>
            <p:nvPr/>
          </p:nvSpPr>
          <p:spPr>
            <a:xfrm rot="15654318">
              <a:off x="2389646" y="2968978"/>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34" name="chenying0907 134"/>
            <p:cNvGrpSpPr/>
            <p:nvPr/>
          </p:nvGrpSpPr>
          <p:grpSpPr>
            <a:xfrm>
              <a:off x="2950486" y="3555563"/>
              <a:ext cx="628012" cy="643711"/>
              <a:chOff x="3282950" y="1154113"/>
              <a:chExt cx="698501" cy="715963"/>
            </a:xfrm>
            <a:grpFill/>
          </p:grpSpPr>
          <p:sp>
            <p:nvSpPr>
              <p:cNvPr id="135" name="chenying0907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6" name="chenying0907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7" name="chenying0907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8" name="chenying0907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9" name="chenying0907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0" name="chenying0907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1" name="chenying0907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2" name="chenying0907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3" name="chenying0907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4" name="chenying0907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5" name="chenying0907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6" name="chenying0907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7" name="chenying0907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8" name="chenying0907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9" name="chenying0907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0" name="chenying0907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1" name="chenying0907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2" name="chenying0907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3" name="chenying0907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4" name="chenying0907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5" name="chenying0907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6" name="chenying0907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7" name="chenying0907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grpSp>
        <p:nvGrpSpPr>
          <p:cNvPr id="158" name="chenying0907 57"/>
          <p:cNvGrpSpPr/>
          <p:nvPr/>
        </p:nvGrpSpPr>
        <p:grpSpPr>
          <a:xfrm>
            <a:off x="8851561" y="4481105"/>
            <a:ext cx="1255411" cy="1268447"/>
            <a:chOff x="6691750" y="2982188"/>
            <a:chExt cx="1815265" cy="1833549"/>
          </a:xfrm>
          <a:solidFill>
            <a:srgbClr val="005188"/>
          </a:solidFill>
        </p:grpSpPr>
        <p:sp>
          <p:nvSpPr>
            <p:cNvPr id="159" name="椭圆 31"/>
            <p:cNvSpPr/>
            <p:nvPr/>
          </p:nvSpPr>
          <p:spPr>
            <a:xfrm rot="15654318">
              <a:off x="6682608" y="2991330"/>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60" name="chenying0907 59"/>
            <p:cNvGrpSpPr/>
            <p:nvPr/>
          </p:nvGrpSpPr>
          <p:grpSpPr>
            <a:xfrm>
              <a:off x="7213505" y="3608119"/>
              <a:ext cx="622302" cy="612311"/>
              <a:chOff x="5219701" y="3138488"/>
              <a:chExt cx="692150" cy="681038"/>
            </a:xfrm>
            <a:grpFill/>
          </p:grpSpPr>
          <p:sp>
            <p:nvSpPr>
              <p:cNvPr id="161" name="chenying0907 408"/>
              <p:cNvSpPr>
                <a:spLocks noEditPoints="1"/>
              </p:cNvSpPr>
              <p:nvPr/>
            </p:nvSpPr>
            <p:spPr bwMode="auto">
              <a:xfrm>
                <a:off x="5219701" y="3141663"/>
                <a:ext cx="692150" cy="674688"/>
              </a:xfrm>
              <a:custGeom>
                <a:avLst/>
                <a:gdLst/>
                <a:ahLst/>
                <a:cxnLst>
                  <a:cxn ang="0">
                    <a:pos x="473" y="1264"/>
                  </a:cxn>
                  <a:cxn ang="0">
                    <a:pos x="369" y="1230"/>
                  </a:cxn>
                  <a:cxn ang="0">
                    <a:pos x="184" y="1094"/>
                  </a:cxn>
                  <a:cxn ang="0">
                    <a:pos x="72" y="952"/>
                  </a:cxn>
                  <a:cxn ang="0">
                    <a:pos x="19" y="846"/>
                  </a:cxn>
                  <a:cxn ang="0">
                    <a:pos x="0" y="746"/>
                  </a:cxn>
                  <a:cxn ang="0">
                    <a:pos x="6" y="574"/>
                  </a:cxn>
                  <a:cxn ang="0">
                    <a:pos x="32" y="411"/>
                  </a:cxn>
                  <a:cxn ang="0">
                    <a:pos x="85" y="309"/>
                  </a:cxn>
                  <a:cxn ang="0">
                    <a:pos x="183" y="166"/>
                  </a:cxn>
                  <a:cxn ang="0">
                    <a:pos x="275" y="111"/>
                  </a:cxn>
                  <a:cxn ang="0">
                    <a:pos x="415" y="49"/>
                  </a:cxn>
                  <a:cxn ang="0">
                    <a:pos x="597" y="12"/>
                  </a:cxn>
                  <a:cxn ang="0">
                    <a:pos x="663" y="1"/>
                  </a:cxn>
                  <a:cxn ang="0">
                    <a:pos x="769" y="11"/>
                  </a:cxn>
                  <a:cxn ang="0">
                    <a:pos x="888" y="41"/>
                  </a:cxn>
                  <a:cxn ang="0">
                    <a:pos x="947" y="72"/>
                  </a:cxn>
                  <a:cxn ang="0">
                    <a:pos x="981" y="90"/>
                  </a:cxn>
                  <a:cxn ang="0">
                    <a:pos x="1034" y="127"/>
                  </a:cxn>
                  <a:cxn ang="0">
                    <a:pos x="1074" y="158"/>
                  </a:cxn>
                  <a:cxn ang="0">
                    <a:pos x="1155" y="246"/>
                  </a:cxn>
                  <a:cxn ang="0">
                    <a:pos x="1259" y="406"/>
                  </a:cxn>
                  <a:cxn ang="0">
                    <a:pos x="1286" y="512"/>
                  </a:cxn>
                  <a:cxn ang="0">
                    <a:pos x="1307" y="689"/>
                  </a:cxn>
                  <a:cxn ang="0">
                    <a:pos x="1291" y="846"/>
                  </a:cxn>
                  <a:cxn ang="0">
                    <a:pos x="1253" y="938"/>
                  </a:cxn>
                  <a:cxn ang="0">
                    <a:pos x="1196" y="1039"/>
                  </a:cxn>
                  <a:cxn ang="0">
                    <a:pos x="1097" y="1142"/>
                  </a:cxn>
                  <a:cxn ang="0">
                    <a:pos x="905" y="1234"/>
                  </a:cxn>
                  <a:cxn ang="0">
                    <a:pos x="672" y="1270"/>
                  </a:cxn>
                  <a:cxn ang="0">
                    <a:pos x="656" y="1277"/>
                  </a:cxn>
                  <a:cxn ang="0">
                    <a:pos x="656" y="44"/>
                  </a:cxn>
                  <a:cxn ang="0">
                    <a:pos x="492" y="66"/>
                  </a:cxn>
                  <a:cxn ang="0">
                    <a:pos x="340" y="119"/>
                  </a:cxn>
                  <a:cxn ang="0">
                    <a:pos x="235" y="172"/>
                  </a:cxn>
                  <a:cxn ang="0">
                    <a:pos x="157" y="253"/>
                  </a:cxn>
                  <a:cxn ang="0">
                    <a:pos x="82" y="390"/>
                  </a:cxn>
                  <a:cxn ang="0">
                    <a:pos x="47" y="525"/>
                  </a:cxn>
                  <a:cxn ang="0">
                    <a:pos x="35" y="687"/>
                  </a:cxn>
                  <a:cxn ang="0">
                    <a:pos x="50" y="820"/>
                  </a:cxn>
                  <a:cxn ang="0">
                    <a:pos x="121" y="958"/>
                  </a:cxn>
                  <a:cxn ang="0">
                    <a:pos x="249" y="1105"/>
                  </a:cxn>
                  <a:cxn ang="0">
                    <a:pos x="397" y="1203"/>
                  </a:cxn>
                  <a:cxn ang="0">
                    <a:pos x="610" y="1241"/>
                  </a:cxn>
                  <a:cxn ang="0">
                    <a:pos x="653" y="1235"/>
                  </a:cxn>
                  <a:cxn ang="0">
                    <a:pos x="807" y="1220"/>
                  </a:cxn>
                  <a:cxn ang="0">
                    <a:pos x="1008" y="1152"/>
                  </a:cxn>
                  <a:cxn ang="0">
                    <a:pos x="1116" y="1081"/>
                  </a:cxn>
                  <a:cxn ang="0">
                    <a:pos x="1202" y="965"/>
                  </a:cxn>
                  <a:cxn ang="0">
                    <a:pos x="1244" y="870"/>
                  </a:cxn>
                  <a:cxn ang="0">
                    <a:pos x="1269" y="756"/>
                  </a:cxn>
                  <a:cxn ang="0">
                    <a:pos x="1260" y="566"/>
                  </a:cxn>
                  <a:cxn ang="0">
                    <a:pos x="1219" y="405"/>
                  </a:cxn>
                  <a:cxn ang="0">
                    <a:pos x="1155" y="301"/>
                  </a:cxn>
                  <a:cxn ang="0">
                    <a:pos x="1103" y="245"/>
                  </a:cxn>
                  <a:cxn ang="0">
                    <a:pos x="1071" y="207"/>
                  </a:cxn>
                  <a:cxn ang="0">
                    <a:pos x="1021" y="161"/>
                  </a:cxn>
                  <a:cxn ang="0">
                    <a:pos x="971" y="126"/>
                  </a:cxn>
                  <a:cxn ang="0">
                    <a:pos x="940" y="115"/>
                  </a:cxn>
                  <a:cxn ang="0">
                    <a:pos x="867" y="71"/>
                  </a:cxn>
                  <a:cxn ang="0">
                    <a:pos x="751" y="44"/>
                  </a:cxn>
                  <a:cxn ang="0">
                    <a:pos x="670" y="38"/>
                  </a:cxn>
                </a:cxnLst>
                <a:rect l="0" t="0" r="r" b="b"/>
                <a:pathLst>
                  <a:path w="1307" h="1277">
                    <a:moveTo>
                      <a:pt x="641" y="1277"/>
                    </a:moveTo>
                    <a:lnTo>
                      <a:pt x="641" y="1277"/>
                    </a:lnTo>
                    <a:lnTo>
                      <a:pt x="608" y="1276"/>
                    </a:lnTo>
                    <a:lnTo>
                      <a:pt x="574" y="1275"/>
                    </a:lnTo>
                    <a:lnTo>
                      <a:pt x="541" y="1273"/>
                    </a:lnTo>
                    <a:lnTo>
                      <a:pt x="507" y="1270"/>
                    </a:lnTo>
                    <a:lnTo>
                      <a:pt x="473" y="1264"/>
                    </a:lnTo>
                    <a:lnTo>
                      <a:pt x="456" y="1259"/>
                    </a:lnTo>
                    <a:lnTo>
                      <a:pt x="439" y="1255"/>
                    </a:lnTo>
                    <a:lnTo>
                      <a:pt x="421" y="1250"/>
                    </a:lnTo>
                    <a:lnTo>
                      <a:pt x="404" y="1244"/>
                    </a:lnTo>
                    <a:lnTo>
                      <a:pt x="386" y="1238"/>
                    </a:lnTo>
                    <a:lnTo>
                      <a:pt x="369" y="1230"/>
                    </a:lnTo>
                    <a:lnTo>
                      <a:pt x="369" y="1230"/>
                    </a:lnTo>
                    <a:lnTo>
                      <a:pt x="343" y="1217"/>
                    </a:lnTo>
                    <a:lnTo>
                      <a:pt x="316" y="1202"/>
                    </a:lnTo>
                    <a:lnTo>
                      <a:pt x="289" y="1184"/>
                    </a:lnTo>
                    <a:lnTo>
                      <a:pt x="262" y="1164"/>
                    </a:lnTo>
                    <a:lnTo>
                      <a:pt x="236" y="1143"/>
                    </a:lnTo>
                    <a:lnTo>
                      <a:pt x="210" y="1119"/>
                    </a:lnTo>
                    <a:lnTo>
                      <a:pt x="184" y="1094"/>
                    </a:lnTo>
                    <a:lnTo>
                      <a:pt x="159" y="1068"/>
                    </a:lnTo>
                    <a:lnTo>
                      <a:pt x="159" y="1068"/>
                    </a:lnTo>
                    <a:lnTo>
                      <a:pt x="136" y="1043"/>
                    </a:lnTo>
                    <a:lnTo>
                      <a:pt x="116" y="1017"/>
                    </a:lnTo>
                    <a:lnTo>
                      <a:pt x="97" y="991"/>
                    </a:lnTo>
                    <a:lnTo>
                      <a:pt x="80" y="964"/>
                    </a:lnTo>
                    <a:lnTo>
                      <a:pt x="72" y="952"/>
                    </a:lnTo>
                    <a:lnTo>
                      <a:pt x="72" y="952"/>
                    </a:lnTo>
                    <a:lnTo>
                      <a:pt x="58" y="926"/>
                    </a:lnTo>
                    <a:lnTo>
                      <a:pt x="43" y="899"/>
                    </a:lnTo>
                    <a:lnTo>
                      <a:pt x="30" y="872"/>
                    </a:lnTo>
                    <a:lnTo>
                      <a:pt x="24" y="859"/>
                    </a:lnTo>
                    <a:lnTo>
                      <a:pt x="19" y="846"/>
                    </a:lnTo>
                    <a:lnTo>
                      <a:pt x="19" y="846"/>
                    </a:lnTo>
                    <a:lnTo>
                      <a:pt x="12" y="825"/>
                    </a:lnTo>
                    <a:lnTo>
                      <a:pt x="6" y="800"/>
                    </a:lnTo>
                    <a:lnTo>
                      <a:pt x="3" y="787"/>
                    </a:lnTo>
                    <a:lnTo>
                      <a:pt x="1" y="774"/>
                    </a:lnTo>
                    <a:lnTo>
                      <a:pt x="0" y="761"/>
                    </a:lnTo>
                    <a:lnTo>
                      <a:pt x="0" y="746"/>
                    </a:lnTo>
                    <a:lnTo>
                      <a:pt x="0" y="746"/>
                    </a:lnTo>
                    <a:lnTo>
                      <a:pt x="1" y="710"/>
                    </a:lnTo>
                    <a:lnTo>
                      <a:pt x="3" y="674"/>
                    </a:lnTo>
                    <a:lnTo>
                      <a:pt x="3" y="674"/>
                    </a:lnTo>
                    <a:lnTo>
                      <a:pt x="5" y="638"/>
                    </a:lnTo>
                    <a:lnTo>
                      <a:pt x="6" y="602"/>
                    </a:lnTo>
                    <a:lnTo>
                      <a:pt x="6" y="602"/>
                    </a:lnTo>
                    <a:lnTo>
                      <a:pt x="6" y="574"/>
                    </a:lnTo>
                    <a:lnTo>
                      <a:pt x="7" y="545"/>
                    </a:lnTo>
                    <a:lnTo>
                      <a:pt x="9" y="515"/>
                    </a:lnTo>
                    <a:lnTo>
                      <a:pt x="13" y="485"/>
                    </a:lnTo>
                    <a:lnTo>
                      <a:pt x="19" y="455"/>
                    </a:lnTo>
                    <a:lnTo>
                      <a:pt x="23" y="440"/>
                    </a:lnTo>
                    <a:lnTo>
                      <a:pt x="27" y="426"/>
                    </a:lnTo>
                    <a:lnTo>
                      <a:pt x="32" y="411"/>
                    </a:lnTo>
                    <a:lnTo>
                      <a:pt x="37" y="398"/>
                    </a:lnTo>
                    <a:lnTo>
                      <a:pt x="43" y="385"/>
                    </a:lnTo>
                    <a:lnTo>
                      <a:pt x="51" y="372"/>
                    </a:lnTo>
                    <a:lnTo>
                      <a:pt x="51" y="372"/>
                    </a:lnTo>
                    <a:lnTo>
                      <a:pt x="68" y="341"/>
                    </a:lnTo>
                    <a:lnTo>
                      <a:pt x="85" y="309"/>
                    </a:lnTo>
                    <a:lnTo>
                      <a:pt x="85" y="309"/>
                    </a:lnTo>
                    <a:lnTo>
                      <a:pt x="106" y="268"/>
                    </a:lnTo>
                    <a:lnTo>
                      <a:pt x="118" y="247"/>
                    </a:lnTo>
                    <a:lnTo>
                      <a:pt x="130" y="228"/>
                    </a:lnTo>
                    <a:lnTo>
                      <a:pt x="144" y="208"/>
                    </a:lnTo>
                    <a:lnTo>
                      <a:pt x="158" y="190"/>
                    </a:lnTo>
                    <a:lnTo>
                      <a:pt x="174" y="174"/>
                    </a:lnTo>
                    <a:lnTo>
                      <a:pt x="183" y="166"/>
                    </a:lnTo>
                    <a:lnTo>
                      <a:pt x="191" y="158"/>
                    </a:lnTo>
                    <a:lnTo>
                      <a:pt x="191" y="158"/>
                    </a:lnTo>
                    <a:lnTo>
                      <a:pt x="212" y="145"/>
                    </a:lnTo>
                    <a:lnTo>
                      <a:pt x="232" y="133"/>
                    </a:lnTo>
                    <a:lnTo>
                      <a:pt x="253" y="121"/>
                    </a:lnTo>
                    <a:lnTo>
                      <a:pt x="275" y="111"/>
                    </a:lnTo>
                    <a:lnTo>
                      <a:pt x="275" y="111"/>
                    </a:lnTo>
                    <a:lnTo>
                      <a:pt x="305" y="95"/>
                    </a:lnTo>
                    <a:lnTo>
                      <a:pt x="305" y="95"/>
                    </a:lnTo>
                    <a:lnTo>
                      <a:pt x="335" y="81"/>
                    </a:lnTo>
                    <a:lnTo>
                      <a:pt x="366" y="66"/>
                    </a:lnTo>
                    <a:lnTo>
                      <a:pt x="382" y="60"/>
                    </a:lnTo>
                    <a:lnTo>
                      <a:pt x="399" y="54"/>
                    </a:lnTo>
                    <a:lnTo>
                      <a:pt x="415" y="49"/>
                    </a:lnTo>
                    <a:lnTo>
                      <a:pt x="433" y="44"/>
                    </a:lnTo>
                    <a:lnTo>
                      <a:pt x="447" y="41"/>
                    </a:lnTo>
                    <a:lnTo>
                      <a:pt x="447" y="41"/>
                    </a:lnTo>
                    <a:lnTo>
                      <a:pt x="496" y="29"/>
                    </a:lnTo>
                    <a:lnTo>
                      <a:pt x="546" y="19"/>
                    </a:lnTo>
                    <a:lnTo>
                      <a:pt x="571" y="15"/>
                    </a:lnTo>
                    <a:lnTo>
                      <a:pt x="597" y="12"/>
                    </a:lnTo>
                    <a:lnTo>
                      <a:pt x="622" y="10"/>
                    </a:lnTo>
                    <a:lnTo>
                      <a:pt x="648" y="9"/>
                    </a:lnTo>
                    <a:lnTo>
                      <a:pt x="650" y="9"/>
                    </a:lnTo>
                    <a:lnTo>
                      <a:pt x="651" y="7"/>
                    </a:lnTo>
                    <a:lnTo>
                      <a:pt x="651" y="7"/>
                    </a:lnTo>
                    <a:lnTo>
                      <a:pt x="656" y="3"/>
                    </a:lnTo>
                    <a:lnTo>
                      <a:pt x="663" y="1"/>
                    </a:lnTo>
                    <a:lnTo>
                      <a:pt x="663" y="1"/>
                    </a:lnTo>
                    <a:lnTo>
                      <a:pt x="687" y="0"/>
                    </a:lnTo>
                    <a:lnTo>
                      <a:pt x="687" y="0"/>
                    </a:lnTo>
                    <a:lnTo>
                      <a:pt x="708" y="1"/>
                    </a:lnTo>
                    <a:lnTo>
                      <a:pt x="728" y="3"/>
                    </a:lnTo>
                    <a:lnTo>
                      <a:pt x="749" y="7"/>
                    </a:lnTo>
                    <a:lnTo>
                      <a:pt x="769" y="11"/>
                    </a:lnTo>
                    <a:lnTo>
                      <a:pt x="769" y="11"/>
                    </a:lnTo>
                    <a:lnTo>
                      <a:pt x="806" y="18"/>
                    </a:lnTo>
                    <a:lnTo>
                      <a:pt x="806" y="18"/>
                    </a:lnTo>
                    <a:lnTo>
                      <a:pt x="830" y="23"/>
                    </a:lnTo>
                    <a:lnTo>
                      <a:pt x="853" y="29"/>
                    </a:lnTo>
                    <a:lnTo>
                      <a:pt x="877" y="36"/>
                    </a:lnTo>
                    <a:lnTo>
                      <a:pt x="888" y="41"/>
                    </a:lnTo>
                    <a:lnTo>
                      <a:pt x="900" y="46"/>
                    </a:lnTo>
                    <a:lnTo>
                      <a:pt x="900" y="46"/>
                    </a:lnTo>
                    <a:lnTo>
                      <a:pt x="914" y="53"/>
                    </a:lnTo>
                    <a:lnTo>
                      <a:pt x="914" y="53"/>
                    </a:lnTo>
                    <a:lnTo>
                      <a:pt x="926" y="59"/>
                    </a:lnTo>
                    <a:lnTo>
                      <a:pt x="937" y="64"/>
                    </a:lnTo>
                    <a:lnTo>
                      <a:pt x="947" y="72"/>
                    </a:lnTo>
                    <a:lnTo>
                      <a:pt x="957" y="80"/>
                    </a:lnTo>
                    <a:lnTo>
                      <a:pt x="957" y="80"/>
                    </a:lnTo>
                    <a:lnTo>
                      <a:pt x="960" y="82"/>
                    </a:lnTo>
                    <a:lnTo>
                      <a:pt x="965" y="84"/>
                    </a:lnTo>
                    <a:lnTo>
                      <a:pt x="975" y="88"/>
                    </a:lnTo>
                    <a:lnTo>
                      <a:pt x="975" y="88"/>
                    </a:lnTo>
                    <a:lnTo>
                      <a:pt x="981" y="90"/>
                    </a:lnTo>
                    <a:lnTo>
                      <a:pt x="987" y="92"/>
                    </a:lnTo>
                    <a:lnTo>
                      <a:pt x="987" y="92"/>
                    </a:lnTo>
                    <a:lnTo>
                      <a:pt x="996" y="97"/>
                    </a:lnTo>
                    <a:lnTo>
                      <a:pt x="1005" y="104"/>
                    </a:lnTo>
                    <a:lnTo>
                      <a:pt x="1022" y="117"/>
                    </a:lnTo>
                    <a:lnTo>
                      <a:pt x="1022" y="117"/>
                    </a:lnTo>
                    <a:lnTo>
                      <a:pt x="1034" y="127"/>
                    </a:lnTo>
                    <a:lnTo>
                      <a:pt x="1047" y="137"/>
                    </a:lnTo>
                    <a:lnTo>
                      <a:pt x="1052" y="140"/>
                    </a:lnTo>
                    <a:lnTo>
                      <a:pt x="1052" y="140"/>
                    </a:lnTo>
                    <a:lnTo>
                      <a:pt x="1064" y="148"/>
                    </a:lnTo>
                    <a:lnTo>
                      <a:pt x="1069" y="152"/>
                    </a:lnTo>
                    <a:lnTo>
                      <a:pt x="1074" y="158"/>
                    </a:lnTo>
                    <a:lnTo>
                      <a:pt x="1074" y="158"/>
                    </a:lnTo>
                    <a:lnTo>
                      <a:pt x="1085" y="171"/>
                    </a:lnTo>
                    <a:lnTo>
                      <a:pt x="1095" y="182"/>
                    </a:lnTo>
                    <a:lnTo>
                      <a:pt x="1117" y="205"/>
                    </a:lnTo>
                    <a:lnTo>
                      <a:pt x="1117" y="205"/>
                    </a:lnTo>
                    <a:lnTo>
                      <a:pt x="1136" y="226"/>
                    </a:lnTo>
                    <a:lnTo>
                      <a:pt x="1155" y="246"/>
                    </a:lnTo>
                    <a:lnTo>
                      <a:pt x="1155" y="246"/>
                    </a:lnTo>
                    <a:lnTo>
                      <a:pt x="1181" y="279"/>
                    </a:lnTo>
                    <a:lnTo>
                      <a:pt x="1204" y="313"/>
                    </a:lnTo>
                    <a:lnTo>
                      <a:pt x="1225" y="345"/>
                    </a:lnTo>
                    <a:lnTo>
                      <a:pt x="1244" y="374"/>
                    </a:lnTo>
                    <a:lnTo>
                      <a:pt x="1244" y="374"/>
                    </a:lnTo>
                    <a:lnTo>
                      <a:pt x="1252" y="390"/>
                    </a:lnTo>
                    <a:lnTo>
                      <a:pt x="1259" y="406"/>
                    </a:lnTo>
                    <a:lnTo>
                      <a:pt x="1265" y="423"/>
                    </a:lnTo>
                    <a:lnTo>
                      <a:pt x="1271" y="440"/>
                    </a:lnTo>
                    <a:lnTo>
                      <a:pt x="1276" y="458"/>
                    </a:lnTo>
                    <a:lnTo>
                      <a:pt x="1280" y="475"/>
                    </a:lnTo>
                    <a:lnTo>
                      <a:pt x="1286" y="511"/>
                    </a:lnTo>
                    <a:lnTo>
                      <a:pt x="1286" y="512"/>
                    </a:lnTo>
                    <a:lnTo>
                      <a:pt x="1286" y="512"/>
                    </a:lnTo>
                    <a:lnTo>
                      <a:pt x="1291" y="538"/>
                    </a:lnTo>
                    <a:lnTo>
                      <a:pt x="1295" y="564"/>
                    </a:lnTo>
                    <a:lnTo>
                      <a:pt x="1298" y="590"/>
                    </a:lnTo>
                    <a:lnTo>
                      <a:pt x="1302" y="616"/>
                    </a:lnTo>
                    <a:lnTo>
                      <a:pt x="1302" y="616"/>
                    </a:lnTo>
                    <a:lnTo>
                      <a:pt x="1305" y="653"/>
                    </a:lnTo>
                    <a:lnTo>
                      <a:pt x="1307" y="689"/>
                    </a:lnTo>
                    <a:lnTo>
                      <a:pt x="1307" y="725"/>
                    </a:lnTo>
                    <a:lnTo>
                      <a:pt x="1306" y="761"/>
                    </a:lnTo>
                    <a:lnTo>
                      <a:pt x="1305" y="778"/>
                    </a:lnTo>
                    <a:lnTo>
                      <a:pt x="1303" y="796"/>
                    </a:lnTo>
                    <a:lnTo>
                      <a:pt x="1299" y="812"/>
                    </a:lnTo>
                    <a:lnTo>
                      <a:pt x="1295" y="830"/>
                    </a:lnTo>
                    <a:lnTo>
                      <a:pt x="1291" y="846"/>
                    </a:lnTo>
                    <a:lnTo>
                      <a:pt x="1286" y="863"/>
                    </a:lnTo>
                    <a:lnTo>
                      <a:pt x="1280" y="879"/>
                    </a:lnTo>
                    <a:lnTo>
                      <a:pt x="1272" y="895"/>
                    </a:lnTo>
                    <a:lnTo>
                      <a:pt x="1272" y="895"/>
                    </a:lnTo>
                    <a:lnTo>
                      <a:pt x="1262" y="917"/>
                    </a:lnTo>
                    <a:lnTo>
                      <a:pt x="1253" y="938"/>
                    </a:lnTo>
                    <a:lnTo>
                      <a:pt x="1253" y="938"/>
                    </a:lnTo>
                    <a:lnTo>
                      <a:pt x="1246" y="956"/>
                    </a:lnTo>
                    <a:lnTo>
                      <a:pt x="1237" y="974"/>
                    </a:lnTo>
                    <a:lnTo>
                      <a:pt x="1228" y="992"/>
                    </a:lnTo>
                    <a:lnTo>
                      <a:pt x="1218" y="1008"/>
                    </a:lnTo>
                    <a:lnTo>
                      <a:pt x="1213" y="1016"/>
                    </a:lnTo>
                    <a:lnTo>
                      <a:pt x="1213" y="1016"/>
                    </a:lnTo>
                    <a:lnTo>
                      <a:pt x="1196" y="1039"/>
                    </a:lnTo>
                    <a:lnTo>
                      <a:pt x="1180" y="1063"/>
                    </a:lnTo>
                    <a:lnTo>
                      <a:pt x="1161" y="1086"/>
                    </a:lnTo>
                    <a:lnTo>
                      <a:pt x="1151" y="1096"/>
                    </a:lnTo>
                    <a:lnTo>
                      <a:pt x="1141" y="1106"/>
                    </a:lnTo>
                    <a:lnTo>
                      <a:pt x="1141" y="1106"/>
                    </a:lnTo>
                    <a:lnTo>
                      <a:pt x="1120" y="1124"/>
                    </a:lnTo>
                    <a:lnTo>
                      <a:pt x="1097" y="1142"/>
                    </a:lnTo>
                    <a:lnTo>
                      <a:pt x="1073" y="1157"/>
                    </a:lnTo>
                    <a:lnTo>
                      <a:pt x="1048" y="1173"/>
                    </a:lnTo>
                    <a:lnTo>
                      <a:pt x="1022" y="1187"/>
                    </a:lnTo>
                    <a:lnTo>
                      <a:pt x="994" y="1201"/>
                    </a:lnTo>
                    <a:lnTo>
                      <a:pt x="965" y="1213"/>
                    </a:lnTo>
                    <a:lnTo>
                      <a:pt x="936" y="1223"/>
                    </a:lnTo>
                    <a:lnTo>
                      <a:pt x="905" y="1234"/>
                    </a:lnTo>
                    <a:lnTo>
                      <a:pt x="873" y="1243"/>
                    </a:lnTo>
                    <a:lnTo>
                      <a:pt x="841" y="1250"/>
                    </a:lnTo>
                    <a:lnTo>
                      <a:pt x="809" y="1256"/>
                    </a:lnTo>
                    <a:lnTo>
                      <a:pt x="775" y="1262"/>
                    </a:lnTo>
                    <a:lnTo>
                      <a:pt x="741" y="1266"/>
                    </a:lnTo>
                    <a:lnTo>
                      <a:pt x="707" y="1269"/>
                    </a:lnTo>
                    <a:lnTo>
                      <a:pt x="672" y="1270"/>
                    </a:lnTo>
                    <a:lnTo>
                      <a:pt x="670" y="1270"/>
                    </a:lnTo>
                    <a:lnTo>
                      <a:pt x="668" y="1272"/>
                    </a:lnTo>
                    <a:lnTo>
                      <a:pt x="668" y="1272"/>
                    </a:lnTo>
                    <a:lnTo>
                      <a:pt x="665" y="1274"/>
                    </a:lnTo>
                    <a:lnTo>
                      <a:pt x="663" y="1275"/>
                    </a:lnTo>
                    <a:lnTo>
                      <a:pt x="660" y="1276"/>
                    </a:lnTo>
                    <a:lnTo>
                      <a:pt x="656" y="1277"/>
                    </a:lnTo>
                    <a:lnTo>
                      <a:pt x="641" y="1277"/>
                    </a:lnTo>
                    <a:close/>
                    <a:moveTo>
                      <a:pt x="668" y="40"/>
                    </a:moveTo>
                    <a:lnTo>
                      <a:pt x="668" y="40"/>
                    </a:lnTo>
                    <a:lnTo>
                      <a:pt x="666" y="42"/>
                    </a:lnTo>
                    <a:lnTo>
                      <a:pt x="663" y="43"/>
                    </a:lnTo>
                    <a:lnTo>
                      <a:pt x="660" y="44"/>
                    </a:lnTo>
                    <a:lnTo>
                      <a:pt x="656" y="44"/>
                    </a:lnTo>
                    <a:lnTo>
                      <a:pt x="656" y="44"/>
                    </a:lnTo>
                    <a:lnTo>
                      <a:pt x="628" y="45"/>
                    </a:lnTo>
                    <a:lnTo>
                      <a:pt x="600" y="47"/>
                    </a:lnTo>
                    <a:lnTo>
                      <a:pt x="572" y="51"/>
                    </a:lnTo>
                    <a:lnTo>
                      <a:pt x="544" y="55"/>
                    </a:lnTo>
                    <a:lnTo>
                      <a:pt x="518" y="60"/>
                    </a:lnTo>
                    <a:lnTo>
                      <a:pt x="492" y="66"/>
                    </a:lnTo>
                    <a:lnTo>
                      <a:pt x="443" y="79"/>
                    </a:lnTo>
                    <a:lnTo>
                      <a:pt x="443" y="79"/>
                    </a:lnTo>
                    <a:lnTo>
                      <a:pt x="425" y="84"/>
                    </a:lnTo>
                    <a:lnTo>
                      <a:pt x="407" y="90"/>
                    </a:lnTo>
                    <a:lnTo>
                      <a:pt x="389" y="96"/>
                    </a:lnTo>
                    <a:lnTo>
                      <a:pt x="372" y="104"/>
                    </a:lnTo>
                    <a:lnTo>
                      <a:pt x="340" y="119"/>
                    </a:lnTo>
                    <a:lnTo>
                      <a:pt x="309" y="135"/>
                    </a:lnTo>
                    <a:lnTo>
                      <a:pt x="309" y="135"/>
                    </a:lnTo>
                    <a:lnTo>
                      <a:pt x="283" y="147"/>
                    </a:lnTo>
                    <a:lnTo>
                      <a:pt x="283" y="147"/>
                    </a:lnTo>
                    <a:lnTo>
                      <a:pt x="267" y="154"/>
                    </a:lnTo>
                    <a:lnTo>
                      <a:pt x="251" y="162"/>
                    </a:lnTo>
                    <a:lnTo>
                      <a:pt x="235" y="172"/>
                    </a:lnTo>
                    <a:lnTo>
                      <a:pt x="220" y="182"/>
                    </a:lnTo>
                    <a:lnTo>
                      <a:pt x="220" y="182"/>
                    </a:lnTo>
                    <a:lnTo>
                      <a:pt x="211" y="189"/>
                    </a:lnTo>
                    <a:lnTo>
                      <a:pt x="201" y="198"/>
                    </a:lnTo>
                    <a:lnTo>
                      <a:pt x="185" y="215"/>
                    </a:lnTo>
                    <a:lnTo>
                      <a:pt x="170" y="233"/>
                    </a:lnTo>
                    <a:lnTo>
                      <a:pt x="157" y="253"/>
                    </a:lnTo>
                    <a:lnTo>
                      <a:pt x="144" y="274"/>
                    </a:lnTo>
                    <a:lnTo>
                      <a:pt x="132" y="295"/>
                    </a:lnTo>
                    <a:lnTo>
                      <a:pt x="110" y="338"/>
                    </a:lnTo>
                    <a:lnTo>
                      <a:pt x="110" y="338"/>
                    </a:lnTo>
                    <a:lnTo>
                      <a:pt x="96" y="365"/>
                    </a:lnTo>
                    <a:lnTo>
                      <a:pt x="82" y="390"/>
                    </a:lnTo>
                    <a:lnTo>
                      <a:pt x="82" y="390"/>
                    </a:lnTo>
                    <a:lnTo>
                      <a:pt x="76" y="400"/>
                    </a:lnTo>
                    <a:lnTo>
                      <a:pt x="71" y="410"/>
                    </a:lnTo>
                    <a:lnTo>
                      <a:pt x="63" y="432"/>
                    </a:lnTo>
                    <a:lnTo>
                      <a:pt x="57" y="455"/>
                    </a:lnTo>
                    <a:lnTo>
                      <a:pt x="53" y="478"/>
                    </a:lnTo>
                    <a:lnTo>
                      <a:pt x="50" y="501"/>
                    </a:lnTo>
                    <a:lnTo>
                      <a:pt x="47" y="525"/>
                    </a:lnTo>
                    <a:lnTo>
                      <a:pt x="43" y="572"/>
                    </a:lnTo>
                    <a:lnTo>
                      <a:pt x="43" y="572"/>
                    </a:lnTo>
                    <a:lnTo>
                      <a:pt x="42" y="600"/>
                    </a:lnTo>
                    <a:lnTo>
                      <a:pt x="42" y="600"/>
                    </a:lnTo>
                    <a:lnTo>
                      <a:pt x="39" y="632"/>
                    </a:lnTo>
                    <a:lnTo>
                      <a:pt x="39" y="632"/>
                    </a:lnTo>
                    <a:lnTo>
                      <a:pt x="35" y="687"/>
                    </a:lnTo>
                    <a:lnTo>
                      <a:pt x="35" y="714"/>
                    </a:lnTo>
                    <a:lnTo>
                      <a:pt x="35" y="742"/>
                    </a:lnTo>
                    <a:lnTo>
                      <a:pt x="37" y="769"/>
                    </a:lnTo>
                    <a:lnTo>
                      <a:pt x="39" y="781"/>
                    </a:lnTo>
                    <a:lnTo>
                      <a:pt x="42" y="795"/>
                    </a:lnTo>
                    <a:lnTo>
                      <a:pt x="45" y="808"/>
                    </a:lnTo>
                    <a:lnTo>
                      <a:pt x="50" y="820"/>
                    </a:lnTo>
                    <a:lnTo>
                      <a:pt x="55" y="833"/>
                    </a:lnTo>
                    <a:lnTo>
                      <a:pt x="61" y="845"/>
                    </a:lnTo>
                    <a:lnTo>
                      <a:pt x="64" y="853"/>
                    </a:lnTo>
                    <a:lnTo>
                      <a:pt x="64" y="853"/>
                    </a:lnTo>
                    <a:lnTo>
                      <a:pt x="92" y="906"/>
                    </a:lnTo>
                    <a:lnTo>
                      <a:pt x="106" y="932"/>
                    </a:lnTo>
                    <a:lnTo>
                      <a:pt x="121" y="958"/>
                    </a:lnTo>
                    <a:lnTo>
                      <a:pt x="137" y="983"/>
                    </a:lnTo>
                    <a:lnTo>
                      <a:pt x="155" y="1007"/>
                    </a:lnTo>
                    <a:lnTo>
                      <a:pt x="175" y="1031"/>
                    </a:lnTo>
                    <a:lnTo>
                      <a:pt x="195" y="1054"/>
                    </a:lnTo>
                    <a:lnTo>
                      <a:pt x="195" y="1054"/>
                    </a:lnTo>
                    <a:lnTo>
                      <a:pt x="222" y="1081"/>
                    </a:lnTo>
                    <a:lnTo>
                      <a:pt x="249" y="1105"/>
                    </a:lnTo>
                    <a:lnTo>
                      <a:pt x="275" y="1127"/>
                    </a:lnTo>
                    <a:lnTo>
                      <a:pt x="300" y="1147"/>
                    </a:lnTo>
                    <a:lnTo>
                      <a:pt x="324" y="1164"/>
                    </a:lnTo>
                    <a:lnTo>
                      <a:pt x="349" y="1180"/>
                    </a:lnTo>
                    <a:lnTo>
                      <a:pt x="373" y="1192"/>
                    </a:lnTo>
                    <a:lnTo>
                      <a:pt x="397" y="1203"/>
                    </a:lnTo>
                    <a:lnTo>
                      <a:pt x="397" y="1203"/>
                    </a:lnTo>
                    <a:lnTo>
                      <a:pt x="429" y="1214"/>
                    </a:lnTo>
                    <a:lnTo>
                      <a:pt x="460" y="1223"/>
                    </a:lnTo>
                    <a:lnTo>
                      <a:pt x="491" y="1231"/>
                    </a:lnTo>
                    <a:lnTo>
                      <a:pt x="521" y="1235"/>
                    </a:lnTo>
                    <a:lnTo>
                      <a:pt x="551" y="1238"/>
                    </a:lnTo>
                    <a:lnTo>
                      <a:pt x="581" y="1240"/>
                    </a:lnTo>
                    <a:lnTo>
                      <a:pt x="610" y="1241"/>
                    </a:lnTo>
                    <a:lnTo>
                      <a:pt x="640" y="1241"/>
                    </a:lnTo>
                    <a:lnTo>
                      <a:pt x="643" y="1241"/>
                    </a:lnTo>
                    <a:lnTo>
                      <a:pt x="644" y="1239"/>
                    </a:lnTo>
                    <a:lnTo>
                      <a:pt x="644" y="1239"/>
                    </a:lnTo>
                    <a:lnTo>
                      <a:pt x="647" y="1237"/>
                    </a:lnTo>
                    <a:lnTo>
                      <a:pt x="650" y="1236"/>
                    </a:lnTo>
                    <a:lnTo>
                      <a:pt x="653" y="1235"/>
                    </a:lnTo>
                    <a:lnTo>
                      <a:pt x="656" y="1235"/>
                    </a:lnTo>
                    <a:lnTo>
                      <a:pt x="656" y="1235"/>
                    </a:lnTo>
                    <a:lnTo>
                      <a:pt x="687" y="1234"/>
                    </a:lnTo>
                    <a:lnTo>
                      <a:pt x="718" y="1232"/>
                    </a:lnTo>
                    <a:lnTo>
                      <a:pt x="748" y="1230"/>
                    </a:lnTo>
                    <a:lnTo>
                      <a:pt x="778" y="1225"/>
                    </a:lnTo>
                    <a:lnTo>
                      <a:pt x="807" y="1220"/>
                    </a:lnTo>
                    <a:lnTo>
                      <a:pt x="836" y="1213"/>
                    </a:lnTo>
                    <a:lnTo>
                      <a:pt x="864" y="1206"/>
                    </a:lnTo>
                    <a:lnTo>
                      <a:pt x="891" y="1196"/>
                    </a:lnTo>
                    <a:lnTo>
                      <a:pt x="891" y="1196"/>
                    </a:lnTo>
                    <a:lnTo>
                      <a:pt x="949" y="1177"/>
                    </a:lnTo>
                    <a:lnTo>
                      <a:pt x="978" y="1165"/>
                    </a:lnTo>
                    <a:lnTo>
                      <a:pt x="1008" y="1152"/>
                    </a:lnTo>
                    <a:lnTo>
                      <a:pt x="1037" y="1138"/>
                    </a:lnTo>
                    <a:lnTo>
                      <a:pt x="1052" y="1129"/>
                    </a:lnTo>
                    <a:lnTo>
                      <a:pt x="1065" y="1121"/>
                    </a:lnTo>
                    <a:lnTo>
                      <a:pt x="1078" y="1112"/>
                    </a:lnTo>
                    <a:lnTo>
                      <a:pt x="1092" y="1102"/>
                    </a:lnTo>
                    <a:lnTo>
                      <a:pt x="1103" y="1092"/>
                    </a:lnTo>
                    <a:lnTo>
                      <a:pt x="1116" y="1081"/>
                    </a:lnTo>
                    <a:lnTo>
                      <a:pt x="1116" y="1081"/>
                    </a:lnTo>
                    <a:lnTo>
                      <a:pt x="1136" y="1058"/>
                    </a:lnTo>
                    <a:lnTo>
                      <a:pt x="1157" y="1033"/>
                    </a:lnTo>
                    <a:lnTo>
                      <a:pt x="1177" y="1006"/>
                    </a:lnTo>
                    <a:lnTo>
                      <a:pt x="1195" y="979"/>
                    </a:lnTo>
                    <a:lnTo>
                      <a:pt x="1195" y="979"/>
                    </a:lnTo>
                    <a:lnTo>
                      <a:pt x="1202" y="965"/>
                    </a:lnTo>
                    <a:lnTo>
                      <a:pt x="1209" y="952"/>
                    </a:lnTo>
                    <a:lnTo>
                      <a:pt x="1221" y="924"/>
                    </a:lnTo>
                    <a:lnTo>
                      <a:pt x="1221" y="924"/>
                    </a:lnTo>
                    <a:lnTo>
                      <a:pt x="1228" y="904"/>
                    </a:lnTo>
                    <a:lnTo>
                      <a:pt x="1236" y="886"/>
                    </a:lnTo>
                    <a:lnTo>
                      <a:pt x="1236" y="886"/>
                    </a:lnTo>
                    <a:lnTo>
                      <a:pt x="1244" y="870"/>
                    </a:lnTo>
                    <a:lnTo>
                      <a:pt x="1250" y="855"/>
                    </a:lnTo>
                    <a:lnTo>
                      <a:pt x="1255" y="838"/>
                    </a:lnTo>
                    <a:lnTo>
                      <a:pt x="1259" y="822"/>
                    </a:lnTo>
                    <a:lnTo>
                      <a:pt x="1263" y="806"/>
                    </a:lnTo>
                    <a:lnTo>
                      <a:pt x="1266" y="789"/>
                    </a:lnTo>
                    <a:lnTo>
                      <a:pt x="1268" y="773"/>
                    </a:lnTo>
                    <a:lnTo>
                      <a:pt x="1269" y="756"/>
                    </a:lnTo>
                    <a:lnTo>
                      <a:pt x="1271" y="723"/>
                    </a:lnTo>
                    <a:lnTo>
                      <a:pt x="1271" y="691"/>
                    </a:lnTo>
                    <a:lnTo>
                      <a:pt x="1268" y="660"/>
                    </a:lnTo>
                    <a:lnTo>
                      <a:pt x="1266" y="629"/>
                    </a:lnTo>
                    <a:lnTo>
                      <a:pt x="1266" y="629"/>
                    </a:lnTo>
                    <a:lnTo>
                      <a:pt x="1263" y="598"/>
                    </a:lnTo>
                    <a:lnTo>
                      <a:pt x="1260" y="566"/>
                    </a:lnTo>
                    <a:lnTo>
                      <a:pt x="1256" y="533"/>
                    </a:lnTo>
                    <a:lnTo>
                      <a:pt x="1250" y="500"/>
                    </a:lnTo>
                    <a:lnTo>
                      <a:pt x="1242" y="467"/>
                    </a:lnTo>
                    <a:lnTo>
                      <a:pt x="1237" y="452"/>
                    </a:lnTo>
                    <a:lnTo>
                      <a:pt x="1232" y="436"/>
                    </a:lnTo>
                    <a:lnTo>
                      <a:pt x="1226" y="421"/>
                    </a:lnTo>
                    <a:lnTo>
                      <a:pt x="1219" y="405"/>
                    </a:lnTo>
                    <a:lnTo>
                      <a:pt x="1212" y="392"/>
                    </a:lnTo>
                    <a:lnTo>
                      <a:pt x="1203" y="377"/>
                    </a:lnTo>
                    <a:lnTo>
                      <a:pt x="1203" y="377"/>
                    </a:lnTo>
                    <a:lnTo>
                      <a:pt x="1184" y="346"/>
                    </a:lnTo>
                    <a:lnTo>
                      <a:pt x="1184" y="346"/>
                    </a:lnTo>
                    <a:lnTo>
                      <a:pt x="1169" y="324"/>
                    </a:lnTo>
                    <a:lnTo>
                      <a:pt x="1155" y="301"/>
                    </a:lnTo>
                    <a:lnTo>
                      <a:pt x="1138" y="280"/>
                    </a:lnTo>
                    <a:lnTo>
                      <a:pt x="1130" y="271"/>
                    </a:lnTo>
                    <a:lnTo>
                      <a:pt x="1122" y="263"/>
                    </a:lnTo>
                    <a:lnTo>
                      <a:pt x="1122" y="263"/>
                    </a:lnTo>
                    <a:lnTo>
                      <a:pt x="1114" y="255"/>
                    </a:lnTo>
                    <a:lnTo>
                      <a:pt x="1114" y="255"/>
                    </a:lnTo>
                    <a:lnTo>
                      <a:pt x="1103" y="245"/>
                    </a:lnTo>
                    <a:lnTo>
                      <a:pt x="1098" y="240"/>
                    </a:lnTo>
                    <a:lnTo>
                      <a:pt x="1095" y="235"/>
                    </a:lnTo>
                    <a:lnTo>
                      <a:pt x="1095" y="235"/>
                    </a:lnTo>
                    <a:lnTo>
                      <a:pt x="1090" y="227"/>
                    </a:lnTo>
                    <a:lnTo>
                      <a:pt x="1084" y="219"/>
                    </a:lnTo>
                    <a:lnTo>
                      <a:pt x="1077" y="213"/>
                    </a:lnTo>
                    <a:lnTo>
                      <a:pt x="1071" y="207"/>
                    </a:lnTo>
                    <a:lnTo>
                      <a:pt x="1071" y="207"/>
                    </a:lnTo>
                    <a:lnTo>
                      <a:pt x="1063" y="200"/>
                    </a:lnTo>
                    <a:lnTo>
                      <a:pt x="1055" y="190"/>
                    </a:lnTo>
                    <a:lnTo>
                      <a:pt x="1055" y="190"/>
                    </a:lnTo>
                    <a:lnTo>
                      <a:pt x="1044" y="180"/>
                    </a:lnTo>
                    <a:lnTo>
                      <a:pt x="1033" y="170"/>
                    </a:lnTo>
                    <a:lnTo>
                      <a:pt x="1021" y="161"/>
                    </a:lnTo>
                    <a:lnTo>
                      <a:pt x="1008" y="153"/>
                    </a:lnTo>
                    <a:lnTo>
                      <a:pt x="1008" y="153"/>
                    </a:lnTo>
                    <a:lnTo>
                      <a:pt x="992" y="142"/>
                    </a:lnTo>
                    <a:lnTo>
                      <a:pt x="983" y="137"/>
                    </a:lnTo>
                    <a:lnTo>
                      <a:pt x="976" y="130"/>
                    </a:lnTo>
                    <a:lnTo>
                      <a:pt x="976" y="130"/>
                    </a:lnTo>
                    <a:lnTo>
                      <a:pt x="971" y="126"/>
                    </a:lnTo>
                    <a:lnTo>
                      <a:pt x="966" y="124"/>
                    </a:lnTo>
                    <a:lnTo>
                      <a:pt x="955" y="121"/>
                    </a:lnTo>
                    <a:lnTo>
                      <a:pt x="955" y="121"/>
                    </a:lnTo>
                    <a:lnTo>
                      <a:pt x="947" y="119"/>
                    </a:lnTo>
                    <a:lnTo>
                      <a:pt x="943" y="117"/>
                    </a:lnTo>
                    <a:lnTo>
                      <a:pt x="940" y="115"/>
                    </a:lnTo>
                    <a:lnTo>
                      <a:pt x="940" y="115"/>
                    </a:lnTo>
                    <a:lnTo>
                      <a:pt x="934" y="108"/>
                    </a:lnTo>
                    <a:lnTo>
                      <a:pt x="927" y="103"/>
                    </a:lnTo>
                    <a:lnTo>
                      <a:pt x="911" y="92"/>
                    </a:lnTo>
                    <a:lnTo>
                      <a:pt x="896" y="84"/>
                    </a:lnTo>
                    <a:lnTo>
                      <a:pt x="880" y="77"/>
                    </a:lnTo>
                    <a:lnTo>
                      <a:pt x="880" y="77"/>
                    </a:lnTo>
                    <a:lnTo>
                      <a:pt x="867" y="71"/>
                    </a:lnTo>
                    <a:lnTo>
                      <a:pt x="852" y="65"/>
                    </a:lnTo>
                    <a:lnTo>
                      <a:pt x="837" y="59"/>
                    </a:lnTo>
                    <a:lnTo>
                      <a:pt x="820" y="54"/>
                    </a:lnTo>
                    <a:lnTo>
                      <a:pt x="803" y="50"/>
                    </a:lnTo>
                    <a:lnTo>
                      <a:pt x="785" y="47"/>
                    </a:lnTo>
                    <a:lnTo>
                      <a:pt x="767" y="45"/>
                    </a:lnTo>
                    <a:lnTo>
                      <a:pt x="751" y="44"/>
                    </a:lnTo>
                    <a:lnTo>
                      <a:pt x="751" y="44"/>
                    </a:lnTo>
                    <a:lnTo>
                      <a:pt x="731" y="43"/>
                    </a:lnTo>
                    <a:lnTo>
                      <a:pt x="712" y="41"/>
                    </a:lnTo>
                    <a:lnTo>
                      <a:pt x="712" y="41"/>
                    </a:lnTo>
                    <a:lnTo>
                      <a:pt x="693" y="39"/>
                    </a:lnTo>
                    <a:lnTo>
                      <a:pt x="672" y="38"/>
                    </a:lnTo>
                    <a:lnTo>
                      <a:pt x="670" y="38"/>
                    </a:lnTo>
                    <a:lnTo>
                      <a:pt x="668" y="40"/>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2" name="chenying0907 409"/>
              <p:cNvSpPr/>
              <p:nvPr/>
            </p:nvSpPr>
            <p:spPr bwMode="auto">
              <a:xfrm>
                <a:off x="5319713" y="3249613"/>
                <a:ext cx="493713" cy="57150"/>
              </a:xfrm>
              <a:custGeom>
                <a:avLst/>
                <a:gdLst/>
                <a:ahLst/>
                <a:cxnLst>
                  <a:cxn ang="0">
                    <a:pos x="488" y="109"/>
                  </a:cxn>
                  <a:cxn ang="0">
                    <a:pos x="463" y="107"/>
                  </a:cxn>
                  <a:cxn ang="0">
                    <a:pos x="442" y="104"/>
                  </a:cxn>
                  <a:cxn ang="0">
                    <a:pos x="431" y="101"/>
                  </a:cxn>
                  <a:cxn ang="0">
                    <a:pos x="395" y="96"/>
                  </a:cxn>
                  <a:cxn ang="0">
                    <a:pos x="346" y="93"/>
                  </a:cxn>
                  <a:cxn ang="0">
                    <a:pos x="339" y="93"/>
                  </a:cxn>
                  <a:cxn ang="0">
                    <a:pos x="272" y="88"/>
                  </a:cxn>
                  <a:cxn ang="0">
                    <a:pos x="206" y="81"/>
                  </a:cxn>
                  <a:cxn ang="0">
                    <a:pos x="157" y="74"/>
                  </a:cxn>
                  <a:cxn ang="0">
                    <a:pos x="106" y="65"/>
                  </a:cxn>
                  <a:cxn ang="0">
                    <a:pos x="56" y="51"/>
                  </a:cxn>
                  <a:cxn ang="0">
                    <a:pos x="9" y="32"/>
                  </a:cxn>
                  <a:cxn ang="0">
                    <a:pos x="6" y="30"/>
                  </a:cxn>
                  <a:cxn ang="0">
                    <a:pos x="1" y="24"/>
                  </a:cxn>
                  <a:cxn ang="0">
                    <a:pos x="0" y="15"/>
                  </a:cxn>
                  <a:cxn ang="0">
                    <a:pos x="3" y="9"/>
                  </a:cxn>
                  <a:cxn ang="0">
                    <a:pos x="12" y="1"/>
                  </a:cxn>
                  <a:cxn ang="0">
                    <a:pos x="20" y="0"/>
                  </a:cxn>
                  <a:cxn ang="0">
                    <a:pos x="24" y="0"/>
                  </a:cxn>
                  <a:cxn ang="0">
                    <a:pos x="29" y="2"/>
                  </a:cxn>
                  <a:cxn ang="0">
                    <a:pos x="57" y="13"/>
                  </a:cxn>
                  <a:cxn ang="0">
                    <a:pos x="117" y="31"/>
                  </a:cxn>
                  <a:cxn ang="0">
                    <a:pos x="178" y="41"/>
                  </a:cxn>
                  <a:cxn ang="0">
                    <a:pos x="270" y="50"/>
                  </a:cxn>
                  <a:cxn ang="0">
                    <a:pos x="273" y="50"/>
                  </a:cxn>
                  <a:cxn ang="0">
                    <a:pos x="356" y="60"/>
                  </a:cxn>
                  <a:cxn ang="0">
                    <a:pos x="409" y="66"/>
                  </a:cxn>
                  <a:cxn ang="0">
                    <a:pos x="463" y="70"/>
                  </a:cxn>
                  <a:cxn ang="0">
                    <a:pos x="489" y="71"/>
                  </a:cxn>
                  <a:cxn ang="0">
                    <a:pos x="517" y="71"/>
                  </a:cxn>
                  <a:cxn ang="0">
                    <a:pos x="596" y="69"/>
                  </a:cxn>
                  <a:cxn ang="0">
                    <a:pos x="693" y="63"/>
                  </a:cxn>
                  <a:cxn ang="0">
                    <a:pos x="714" y="62"/>
                  </a:cxn>
                  <a:cxn ang="0">
                    <a:pos x="738" y="61"/>
                  </a:cxn>
                  <a:cxn ang="0">
                    <a:pos x="784" y="55"/>
                  </a:cxn>
                  <a:cxn ang="0">
                    <a:pos x="807" y="48"/>
                  </a:cxn>
                  <a:cxn ang="0">
                    <a:pos x="818" y="44"/>
                  </a:cxn>
                  <a:cxn ang="0">
                    <a:pos x="854" y="38"/>
                  </a:cxn>
                  <a:cxn ang="0">
                    <a:pos x="874" y="34"/>
                  </a:cxn>
                  <a:cxn ang="0">
                    <a:pos x="895" y="30"/>
                  </a:cxn>
                  <a:cxn ang="0">
                    <a:pos x="896" y="29"/>
                  </a:cxn>
                  <a:cxn ang="0">
                    <a:pos x="902" y="26"/>
                  </a:cxn>
                  <a:cxn ang="0">
                    <a:pos x="915" y="25"/>
                  </a:cxn>
                  <a:cxn ang="0">
                    <a:pos x="919" y="25"/>
                  </a:cxn>
                  <a:cxn ang="0">
                    <a:pos x="927" y="27"/>
                  </a:cxn>
                  <a:cxn ang="0">
                    <a:pos x="931" y="33"/>
                  </a:cxn>
                  <a:cxn ang="0">
                    <a:pos x="933" y="37"/>
                  </a:cxn>
                  <a:cxn ang="0">
                    <a:pos x="931" y="49"/>
                  </a:cxn>
                  <a:cxn ang="0">
                    <a:pos x="926" y="56"/>
                  </a:cxn>
                  <a:cxn ang="0">
                    <a:pos x="919" y="60"/>
                  </a:cxn>
                  <a:cxn ang="0">
                    <a:pos x="900" y="67"/>
                  </a:cxn>
                  <a:cxn ang="0">
                    <a:pos x="858" y="77"/>
                  </a:cxn>
                  <a:cxn ang="0">
                    <a:pos x="794" y="88"/>
                  </a:cxn>
                  <a:cxn ang="0">
                    <a:pos x="752" y="93"/>
                  </a:cxn>
                  <a:cxn ang="0">
                    <a:pos x="684" y="100"/>
                  </a:cxn>
                  <a:cxn ang="0">
                    <a:pos x="663" y="103"/>
                  </a:cxn>
                  <a:cxn ang="0">
                    <a:pos x="602" y="104"/>
                  </a:cxn>
                  <a:cxn ang="0">
                    <a:pos x="559" y="105"/>
                  </a:cxn>
                  <a:cxn ang="0">
                    <a:pos x="533" y="107"/>
                  </a:cxn>
                  <a:cxn ang="0">
                    <a:pos x="510" y="108"/>
                  </a:cxn>
                  <a:cxn ang="0">
                    <a:pos x="488" y="109"/>
                  </a:cxn>
                </a:cxnLst>
                <a:rect l="0" t="0" r="r" b="b"/>
                <a:pathLst>
                  <a:path w="933" h="109">
                    <a:moveTo>
                      <a:pt x="488" y="109"/>
                    </a:moveTo>
                    <a:lnTo>
                      <a:pt x="488" y="109"/>
                    </a:lnTo>
                    <a:lnTo>
                      <a:pt x="475" y="108"/>
                    </a:lnTo>
                    <a:lnTo>
                      <a:pt x="463" y="107"/>
                    </a:lnTo>
                    <a:lnTo>
                      <a:pt x="452" y="106"/>
                    </a:lnTo>
                    <a:lnTo>
                      <a:pt x="442" y="104"/>
                    </a:lnTo>
                    <a:lnTo>
                      <a:pt x="442" y="104"/>
                    </a:lnTo>
                    <a:lnTo>
                      <a:pt x="431" y="101"/>
                    </a:lnTo>
                    <a:lnTo>
                      <a:pt x="419" y="99"/>
                    </a:lnTo>
                    <a:lnTo>
                      <a:pt x="395" y="96"/>
                    </a:lnTo>
                    <a:lnTo>
                      <a:pt x="370" y="94"/>
                    </a:lnTo>
                    <a:lnTo>
                      <a:pt x="346" y="93"/>
                    </a:lnTo>
                    <a:lnTo>
                      <a:pt x="339" y="93"/>
                    </a:lnTo>
                    <a:lnTo>
                      <a:pt x="339" y="93"/>
                    </a:lnTo>
                    <a:lnTo>
                      <a:pt x="306" y="91"/>
                    </a:lnTo>
                    <a:lnTo>
                      <a:pt x="272" y="88"/>
                    </a:lnTo>
                    <a:lnTo>
                      <a:pt x="239" y="85"/>
                    </a:lnTo>
                    <a:lnTo>
                      <a:pt x="206" y="81"/>
                    </a:lnTo>
                    <a:lnTo>
                      <a:pt x="206" y="81"/>
                    </a:lnTo>
                    <a:lnTo>
                      <a:pt x="157" y="74"/>
                    </a:lnTo>
                    <a:lnTo>
                      <a:pt x="131" y="70"/>
                    </a:lnTo>
                    <a:lnTo>
                      <a:pt x="106" y="65"/>
                    </a:lnTo>
                    <a:lnTo>
                      <a:pt x="81" y="59"/>
                    </a:lnTo>
                    <a:lnTo>
                      <a:pt x="56" y="51"/>
                    </a:lnTo>
                    <a:lnTo>
                      <a:pt x="32" y="42"/>
                    </a:lnTo>
                    <a:lnTo>
                      <a:pt x="9" y="32"/>
                    </a:lnTo>
                    <a:lnTo>
                      <a:pt x="9" y="32"/>
                    </a:lnTo>
                    <a:lnTo>
                      <a:pt x="6" y="30"/>
                    </a:lnTo>
                    <a:lnTo>
                      <a:pt x="3" y="28"/>
                    </a:lnTo>
                    <a:lnTo>
                      <a:pt x="1" y="24"/>
                    </a:lnTo>
                    <a:lnTo>
                      <a:pt x="0" y="19"/>
                    </a:lnTo>
                    <a:lnTo>
                      <a:pt x="0" y="15"/>
                    </a:lnTo>
                    <a:lnTo>
                      <a:pt x="0" y="15"/>
                    </a:lnTo>
                    <a:lnTo>
                      <a:pt x="3" y="9"/>
                    </a:lnTo>
                    <a:lnTo>
                      <a:pt x="7" y="4"/>
                    </a:lnTo>
                    <a:lnTo>
                      <a:pt x="12" y="1"/>
                    </a:lnTo>
                    <a:lnTo>
                      <a:pt x="17" y="0"/>
                    </a:lnTo>
                    <a:lnTo>
                      <a:pt x="20" y="0"/>
                    </a:lnTo>
                    <a:lnTo>
                      <a:pt x="20" y="0"/>
                    </a:lnTo>
                    <a:lnTo>
                      <a:pt x="24" y="0"/>
                    </a:lnTo>
                    <a:lnTo>
                      <a:pt x="29" y="2"/>
                    </a:lnTo>
                    <a:lnTo>
                      <a:pt x="29" y="2"/>
                    </a:lnTo>
                    <a:lnTo>
                      <a:pt x="42" y="8"/>
                    </a:lnTo>
                    <a:lnTo>
                      <a:pt x="57" y="13"/>
                    </a:lnTo>
                    <a:lnTo>
                      <a:pt x="86" y="24"/>
                    </a:lnTo>
                    <a:lnTo>
                      <a:pt x="117" y="31"/>
                    </a:lnTo>
                    <a:lnTo>
                      <a:pt x="147" y="37"/>
                    </a:lnTo>
                    <a:lnTo>
                      <a:pt x="178" y="41"/>
                    </a:lnTo>
                    <a:lnTo>
                      <a:pt x="209" y="45"/>
                    </a:lnTo>
                    <a:lnTo>
                      <a:pt x="270" y="50"/>
                    </a:lnTo>
                    <a:lnTo>
                      <a:pt x="273" y="50"/>
                    </a:lnTo>
                    <a:lnTo>
                      <a:pt x="273" y="50"/>
                    </a:lnTo>
                    <a:lnTo>
                      <a:pt x="315" y="55"/>
                    </a:lnTo>
                    <a:lnTo>
                      <a:pt x="356" y="60"/>
                    </a:lnTo>
                    <a:lnTo>
                      <a:pt x="356" y="60"/>
                    </a:lnTo>
                    <a:lnTo>
                      <a:pt x="409" y="66"/>
                    </a:lnTo>
                    <a:lnTo>
                      <a:pt x="436" y="68"/>
                    </a:lnTo>
                    <a:lnTo>
                      <a:pt x="463" y="70"/>
                    </a:lnTo>
                    <a:lnTo>
                      <a:pt x="463" y="70"/>
                    </a:lnTo>
                    <a:lnTo>
                      <a:pt x="489" y="71"/>
                    </a:lnTo>
                    <a:lnTo>
                      <a:pt x="517" y="71"/>
                    </a:lnTo>
                    <a:lnTo>
                      <a:pt x="517" y="71"/>
                    </a:lnTo>
                    <a:lnTo>
                      <a:pt x="557" y="71"/>
                    </a:lnTo>
                    <a:lnTo>
                      <a:pt x="596" y="69"/>
                    </a:lnTo>
                    <a:lnTo>
                      <a:pt x="675" y="64"/>
                    </a:lnTo>
                    <a:lnTo>
                      <a:pt x="693" y="63"/>
                    </a:lnTo>
                    <a:lnTo>
                      <a:pt x="693" y="63"/>
                    </a:lnTo>
                    <a:lnTo>
                      <a:pt x="714" y="62"/>
                    </a:lnTo>
                    <a:lnTo>
                      <a:pt x="714" y="62"/>
                    </a:lnTo>
                    <a:lnTo>
                      <a:pt x="738" y="61"/>
                    </a:lnTo>
                    <a:lnTo>
                      <a:pt x="760" y="59"/>
                    </a:lnTo>
                    <a:lnTo>
                      <a:pt x="784" y="55"/>
                    </a:lnTo>
                    <a:lnTo>
                      <a:pt x="795" y="51"/>
                    </a:lnTo>
                    <a:lnTo>
                      <a:pt x="807" y="48"/>
                    </a:lnTo>
                    <a:lnTo>
                      <a:pt x="807" y="48"/>
                    </a:lnTo>
                    <a:lnTo>
                      <a:pt x="818" y="44"/>
                    </a:lnTo>
                    <a:lnTo>
                      <a:pt x="831" y="42"/>
                    </a:lnTo>
                    <a:lnTo>
                      <a:pt x="854" y="38"/>
                    </a:lnTo>
                    <a:lnTo>
                      <a:pt x="854" y="38"/>
                    </a:lnTo>
                    <a:lnTo>
                      <a:pt x="874" y="34"/>
                    </a:lnTo>
                    <a:lnTo>
                      <a:pt x="894" y="30"/>
                    </a:lnTo>
                    <a:lnTo>
                      <a:pt x="895" y="30"/>
                    </a:lnTo>
                    <a:lnTo>
                      <a:pt x="896" y="29"/>
                    </a:lnTo>
                    <a:lnTo>
                      <a:pt x="896" y="29"/>
                    </a:lnTo>
                    <a:lnTo>
                      <a:pt x="899" y="27"/>
                    </a:lnTo>
                    <a:lnTo>
                      <a:pt x="902" y="26"/>
                    </a:lnTo>
                    <a:lnTo>
                      <a:pt x="908" y="25"/>
                    </a:lnTo>
                    <a:lnTo>
                      <a:pt x="915" y="25"/>
                    </a:lnTo>
                    <a:lnTo>
                      <a:pt x="915" y="25"/>
                    </a:lnTo>
                    <a:lnTo>
                      <a:pt x="919" y="25"/>
                    </a:lnTo>
                    <a:lnTo>
                      <a:pt x="923" y="26"/>
                    </a:lnTo>
                    <a:lnTo>
                      <a:pt x="927" y="27"/>
                    </a:lnTo>
                    <a:lnTo>
                      <a:pt x="929" y="29"/>
                    </a:lnTo>
                    <a:lnTo>
                      <a:pt x="931" y="33"/>
                    </a:lnTo>
                    <a:lnTo>
                      <a:pt x="933" y="37"/>
                    </a:lnTo>
                    <a:lnTo>
                      <a:pt x="933" y="37"/>
                    </a:lnTo>
                    <a:lnTo>
                      <a:pt x="933" y="43"/>
                    </a:lnTo>
                    <a:lnTo>
                      <a:pt x="931" y="49"/>
                    </a:lnTo>
                    <a:lnTo>
                      <a:pt x="929" y="53"/>
                    </a:lnTo>
                    <a:lnTo>
                      <a:pt x="926" y="56"/>
                    </a:lnTo>
                    <a:lnTo>
                      <a:pt x="923" y="58"/>
                    </a:lnTo>
                    <a:lnTo>
                      <a:pt x="919" y="60"/>
                    </a:lnTo>
                    <a:lnTo>
                      <a:pt x="919" y="60"/>
                    </a:lnTo>
                    <a:lnTo>
                      <a:pt x="900" y="67"/>
                    </a:lnTo>
                    <a:lnTo>
                      <a:pt x="879" y="73"/>
                    </a:lnTo>
                    <a:lnTo>
                      <a:pt x="858" y="77"/>
                    </a:lnTo>
                    <a:lnTo>
                      <a:pt x="838" y="81"/>
                    </a:lnTo>
                    <a:lnTo>
                      <a:pt x="794" y="88"/>
                    </a:lnTo>
                    <a:lnTo>
                      <a:pt x="752" y="93"/>
                    </a:lnTo>
                    <a:lnTo>
                      <a:pt x="752" y="93"/>
                    </a:lnTo>
                    <a:lnTo>
                      <a:pt x="718" y="96"/>
                    </a:lnTo>
                    <a:lnTo>
                      <a:pt x="684" y="100"/>
                    </a:lnTo>
                    <a:lnTo>
                      <a:pt x="684" y="100"/>
                    </a:lnTo>
                    <a:lnTo>
                      <a:pt x="663" y="103"/>
                    </a:lnTo>
                    <a:lnTo>
                      <a:pt x="644" y="104"/>
                    </a:lnTo>
                    <a:lnTo>
                      <a:pt x="602" y="104"/>
                    </a:lnTo>
                    <a:lnTo>
                      <a:pt x="602" y="104"/>
                    </a:lnTo>
                    <a:lnTo>
                      <a:pt x="559" y="105"/>
                    </a:lnTo>
                    <a:lnTo>
                      <a:pt x="559" y="105"/>
                    </a:lnTo>
                    <a:lnTo>
                      <a:pt x="533" y="107"/>
                    </a:lnTo>
                    <a:lnTo>
                      <a:pt x="533" y="107"/>
                    </a:lnTo>
                    <a:lnTo>
                      <a:pt x="510" y="108"/>
                    </a:lnTo>
                    <a:lnTo>
                      <a:pt x="488" y="109"/>
                    </a:lnTo>
                    <a:lnTo>
                      <a:pt x="488" y="10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3" name="chenying0907 410"/>
              <p:cNvSpPr/>
              <p:nvPr/>
            </p:nvSpPr>
            <p:spPr bwMode="auto">
              <a:xfrm>
                <a:off x="5219701" y="3473450"/>
                <a:ext cx="684213" cy="31750"/>
              </a:xfrm>
              <a:custGeom>
                <a:avLst/>
                <a:gdLst/>
                <a:ahLst/>
                <a:cxnLst>
                  <a:cxn ang="0">
                    <a:pos x="1274" y="61"/>
                  </a:cxn>
                  <a:cxn ang="0">
                    <a:pos x="1271" y="61"/>
                  </a:cxn>
                  <a:cxn ang="0">
                    <a:pos x="1219" y="56"/>
                  </a:cxn>
                  <a:cxn ang="0">
                    <a:pos x="1171" y="55"/>
                  </a:cxn>
                  <a:cxn ang="0">
                    <a:pos x="1140" y="55"/>
                  </a:cxn>
                  <a:cxn ang="0">
                    <a:pos x="1109" y="55"/>
                  </a:cxn>
                  <a:cxn ang="0">
                    <a:pos x="1071" y="54"/>
                  </a:cxn>
                  <a:cxn ang="0">
                    <a:pos x="1034" y="52"/>
                  </a:cxn>
                  <a:cxn ang="0">
                    <a:pos x="960" y="49"/>
                  </a:cxn>
                  <a:cxn ang="0">
                    <a:pos x="889" y="48"/>
                  </a:cxn>
                  <a:cxn ang="0">
                    <a:pos x="820" y="46"/>
                  </a:cxn>
                  <a:cxn ang="0">
                    <a:pos x="681" y="43"/>
                  </a:cxn>
                  <a:cxn ang="0">
                    <a:pos x="570" y="43"/>
                  </a:cxn>
                  <a:cxn ang="0">
                    <a:pos x="460" y="42"/>
                  </a:cxn>
                  <a:cxn ang="0">
                    <a:pos x="393" y="43"/>
                  </a:cxn>
                  <a:cxn ang="0">
                    <a:pos x="333" y="43"/>
                  </a:cxn>
                  <a:cxn ang="0">
                    <a:pos x="289" y="45"/>
                  </a:cxn>
                  <a:cxn ang="0">
                    <a:pos x="212" y="46"/>
                  </a:cxn>
                  <a:cxn ang="0">
                    <a:pos x="164" y="45"/>
                  </a:cxn>
                  <a:cxn ang="0">
                    <a:pos x="111" y="42"/>
                  </a:cxn>
                  <a:cxn ang="0">
                    <a:pos x="64" y="38"/>
                  </a:cxn>
                  <a:cxn ang="0">
                    <a:pos x="18" y="36"/>
                  </a:cxn>
                  <a:cxn ang="0">
                    <a:pos x="13" y="36"/>
                  </a:cxn>
                  <a:cxn ang="0">
                    <a:pos x="7" y="33"/>
                  </a:cxn>
                  <a:cxn ang="0">
                    <a:pos x="3" y="28"/>
                  </a:cxn>
                  <a:cxn ang="0">
                    <a:pos x="0" y="18"/>
                  </a:cxn>
                  <a:cxn ang="0">
                    <a:pos x="1" y="12"/>
                  </a:cxn>
                  <a:cxn ang="0">
                    <a:pos x="4" y="7"/>
                  </a:cxn>
                  <a:cxn ang="0">
                    <a:pos x="10" y="2"/>
                  </a:cxn>
                  <a:cxn ang="0">
                    <a:pos x="18" y="0"/>
                  </a:cxn>
                  <a:cxn ang="0">
                    <a:pos x="40" y="0"/>
                  </a:cxn>
                  <a:cxn ang="0">
                    <a:pos x="107" y="4"/>
                  </a:cxn>
                  <a:cxn ang="0">
                    <a:pos x="152" y="8"/>
                  </a:cxn>
                  <a:cxn ang="0">
                    <a:pos x="197" y="10"/>
                  </a:cxn>
                  <a:cxn ang="0">
                    <a:pos x="200" y="10"/>
                  </a:cxn>
                  <a:cxn ang="0">
                    <a:pos x="283" y="9"/>
                  </a:cxn>
                  <a:cxn ang="0">
                    <a:pos x="324" y="8"/>
                  </a:cxn>
                  <a:cxn ang="0">
                    <a:pos x="715" y="7"/>
                  </a:cxn>
                  <a:cxn ang="0">
                    <a:pos x="750" y="8"/>
                  </a:cxn>
                  <a:cxn ang="0">
                    <a:pos x="784" y="10"/>
                  </a:cxn>
                  <a:cxn ang="0">
                    <a:pos x="855" y="13"/>
                  </a:cxn>
                  <a:cxn ang="0">
                    <a:pos x="894" y="13"/>
                  </a:cxn>
                  <a:cxn ang="0">
                    <a:pos x="932" y="12"/>
                  </a:cxn>
                  <a:cxn ang="0">
                    <a:pos x="963" y="13"/>
                  </a:cxn>
                  <a:cxn ang="0">
                    <a:pos x="989" y="15"/>
                  </a:cxn>
                  <a:cxn ang="0">
                    <a:pos x="1043" y="19"/>
                  </a:cxn>
                  <a:cxn ang="0">
                    <a:pos x="1096" y="19"/>
                  </a:cxn>
                  <a:cxn ang="0">
                    <a:pos x="1125" y="19"/>
                  </a:cxn>
                  <a:cxn ang="0">
                    <a:pos x="1154" y="19"/>
                  </a:cxn>
                  <a:cxn ang="0">
                    <a:pos x="1217" y="20"/>
                  </a:cxn>
                  <a:cxn ang="0">
                    <a:pos x="1281" y="26"/>
                  </a:cxn>
                  <a:cxn ang="0">
                    <a:pos x="1285" y="27"/>
                  </a:cxn>
                  <a:cxn ang="0">
                    <a:pos x="1290" y="31"/>
                  </a:cxn>
                  <a:cxn ang="0">
                    <a:pos x="1293" y="38"/>
                  </a:cxn>
                  <a:cxn ang="0">
                    <a:pos x="1293" y="42"/>
                  </a:cxn>
                  <a:cxn ang="0">
                    <a:pos x="1290" y="52"/>
                  </a:cxn>
                  <a:cxn ang="0">
                    <a:pos x="1285" y="57"/>
                  </a:cxn>
                  <a:cxn ang="0">
                    <a:pos x="1278" y="61"/>
                  </a:cxn>
                  <a:cxn ang="0">
                    <a:pos x="1274" y="61"/>
                  </a:cxn>
                  <a:cxn ang="0">
                    <a:pos x="1274" y="61"/>
                  </a:cxn>
                </a:cxnLst>
                <a:rect l="0" t="0" r="r" b="b"/>
                <a:pathLst>
                  <a:path w="1293" h="61">
                    <a:moveTo>
                      <a:pt x="1274" y="61"/>
                    </a:moveTo>
                    <a:lnTo>
                      <a:pt x="1274" y="61"/>
                    </a:lnTo>
                    <a:lnTo>
                      <a:pt x="1271" y="61"/>
                    </a:lnTo>
                    <a:lnTo>
                      <a:pt x="1271" y="61"/>
                    </a:lnTo>
                    <a:lnTo>
                      <a:pt x="1245" y="58"/>
                    </a:lnTo>
                    <a:lnTo>
                      <a:pt x="1219" y="56"/>
                    </a:lnTo>
                    <a:lnTo>
                      <a:pt x="1194" y="55"/>
                    </a:lnTo>
                    <a:lnTo>
                      <a:pt x="1171" y="55"/>
                    </a:lnTo>
                    <a:lnTo>
                      <a:pt x="1171" y="55"/>
                    </a:lnTo>
                    <a:lnTo>
                      <a:pt x="1140" y="55"/>
                    </a:lnTo>
                    <a:lnTo>
                      <a:pt x="1140" y="55"/>
                    </a:lnTo>
                    <a:lnTo>
                      <a:pt x="1109" y="55"/>
                    </a:lnTo>
                    <a:lnTo>
                      <a:pt x="1109" y="55"/>
                    </a:lnTo>
                    <a:lnTo>
                      <a:pt x="1071" y="54"/>
                    </a:lnTo>
                    <a:lnTo>
                      <a:pt x="1034" y="52"/>
                    </a:lnTo>
                    <a:lnTo>
                      <a:pt x="1034" y="52"/>
                    </a:lnTo>
                    <a:lnTo>
                      <a:pt x="997" y="50"/>
                    </a:lnTo>
                    <a:lnTo>
                      <a:pt x="960" y="49"/>
                    </a:lnTo>
                    <a:lnTo>
                      <a:pt x="960" y="49"/>
                    </a:lnTo>
                    <a:lnTo>
                      <a:pt x="889" y="48"/>
                    </a:lnTo>
                    <a:lnTo>
                      <a:pt x="820" y="46"/>
                    </a:lnTo>
                    <a:lnTo>
                      <a:pt x="820" y="46"/>
                    </a:lnTo>
                    <a:lnTo>
                      <a:pt x="751" y="44"/>
                    </a:lnTo>
                    <a:lnTo>
                      <a:pt x="681" y="43"/>
                    </a:lnTo>
                    <a:lnTo>
                      <a:pt x="681" y="43"/>
                    </a:lnTo>
                    <a:lnTo>
                      <a:pt x="570" y="43"/>
                    </a:lnTo>
                    <a:lnTo>
                      <a:pt x="570" y="43"/>
                    </a:lnTo>
                    <a:lnTo>
                      <a:pt x="460" y="42"/>
                    </a:lnTo>
                    <a:lnTo>
                      <a:pt x="460" y="42"/>
                    </a:lnTo>
                    <a:lnTo>
                      <a:pt x="393" y="43"/>
                    </a:lnTo>
                    <a:lnTo>
                      <a:pt x="333" y="43"/>
                    </a:lnTo>
                    <a:lnTo>
                      <a:pt x="333" y="43"/>
                    </a:lnTo>
                    <a:lnTo>
                      <a:pt x="289" y="45"/>
                    </a:lnTo>
                    <a:lnTo>
                      <a:pt x="289" y="45"/>
                    </a:lnTo>
                    <a:lnTo>
                      <a:pt x="251" y="46"/>
                    </a:lnTo>
                    <a:lnTo>
                      <a:pt x="212" y="46"/>
                    </a:lnTo>
                    <a:lnTo>
                      <a:pt x="212" y="46"/>
                    </a:lnTo>
                    <a:lnTo>
                      <a:pt x="164" y="45"/>
                    </a:lnTo>
                    <a:lnTo>
                      <a:pt x="164" y="45"/>
                    </a:lnTo>
                    <a:lnTo>
                      <a:pt x="111" y="42"/>
                    </a:lnTo>
                    <a:lnTo>
                      <a:pt x="111" y="42"/>
                    </a:lnTo>
                    <a:lnTo>
                      <a:pt x="64" y="38"/>
                    </a:lnTo>
                    <a:lnTo>
                      <a:pt x="41" y="36"/>
                    </a:lnTo>
                    <a:lnTo>
                      <a:pt x="18" y="36"/>
                    </a:lnTo>
                    <a:lnTo>
                      <a:pt x="18" y="36"/>
                    </a:lnTo>
                    <a:lnTo>
                      <a:pt x="13" y="36"/>
                    </a:lnTo>
                    <a:lnTo>
                      <a:pt x="10" y="34"/>
                    </a:lnTo>
                    <a:lnTo>
                      <a:pt x="7" y="33"/>
                    </a:lnTo>
                    <a:lnTo>
                      <a:pt x="4" y="30"/>
                    </a:lnTo>
                    <a:lnTo>
                      <a:pt x="3" y="28"/>
                    </a:lnTo>
                    <a:lnTo>
                      <a:pt x="1" y="25"/>
                    </a:lnTo>
                    <a:lnTo>
                      <a:pt x="0" y="18"/>
                    </a:lnTo>
                    <a:lnTo>
                      <a:pt x="0" y="18"/>
                    </a:lnTo>
                    <a:lnTo>
                      <a:pt x="1" y="12"/>
                    </a:lnTo>
                    <a:lnTo>
                      <a:pt x="3" y="9"/>
                    </a:lnTo>
                    <a:lnTo>
                      <a:pt x="4" y="7"/>
                    </a:lnTo>
                    <a:lnTo>
                      <a:pt x="7" y="3"/>
                    </a:lnTo>
                    <a:lnTo>
                      <a:pt x="10" y="2"/>
                    </a:lnTo>
                    <a:lnTo>
                      <a:pt x="13" y="0"/>
                    </a:lnTo>
                    <a:lnTo>
                      <a:pt x="18" y="0"/>
                    </a:lnTo>
                    <a:lnTo>
                      <a:pt x="18" y="0"/>
                    </a:lnTo>
                    <a:lnTo>
                      <a:pt x="40" y="0"/>
                    </a:lnTo>
                    <a:lnTo>
                      <a:pt x="63" y="1"/>
                    </a:lnTo>
                    <a:lnTo>
                      <a:pt x="107" y="4"/>
                    </a:lnTo>
                    <a:lnTo>
                      <a:pt x="107" y="4"/>
                    </a:lnTo>
                    <a:lnTo>
                      <a:pt x="152" y="8"/>
                    </a:lnTo>
                    <a:lnTo>
                      <a:pt x="175" y="9"/>
                    </a:lnTo>
                    <a:lnTo>
                      <a:pt x="197" y="10"/>
                    </a:lnTo>
                    <a:lnTo>
                      <a:pt x="200" y="10"/>
                    </a:lnTo>
                    <a:lnTo>
                      <a:pt x="200" y="10"/>
                    </a:lnTo>
                    <a:lnTo>
                      <a:pt x="242" y="9"/>
                    </a:lnTo>
                    <a:lnTo>
                      <a:pt x="283" y="9"/>
                    </a:lnTo>
                    <a:lnTo>
                      <a:pt x="283" y="9"/>
                    </a:lnTo>
                    <a:lnTo>
                      <a:pt x="324" y="8"/>
                    </a:lnTo>
                    <a:lnTo>
                      <a:pt x="366" y="7"/>
                    </a:lnTo>
                    <a:lnTo>
                      <a:pt x="715" y="7"/>
                    </a:lnTo>
                    <a:lnTo>
                      <a:pt x="715" y="7"/>
                    </a:lnTo>
                    <a:lnTo>
                      <a:pt x="750" y="8"/>
                    </a:lnTo>
                    <a:lnTo>
                      <a:pt x="784" y="10"/>
                    </a:lnTo>
                    <a:lnTo>
                      <a:pt x="784" y="10"/>
                    </a:lnTo>
                    <a:lnTo>
                      <a:pt x="819" y="12"/>
                    </a:lnTo>
                    <a:lnTo>
                      <a:pt x="855" y="13"/>
                    </a:lnTo>
                    <a:lnTo>
                      <a:pt x="855" y="13"/>
                    </a:lnTo>
                    <a:lnTo>
                      <a:pt x="894" y="13"/>
                    </a:lnTo>
                    <a:lnTo>
                      <a:pt x="894" y="13"/>
                    </a:lnTo>
                    <a:lnTo>
                      <a:pt x="932" y="12"/>
                    </a:lnTo>
                    <a:lnTo>
                      <a:pt x="932" y="12"/>
                    </a:lnTo>
                    <a:lnTo>
                      <a:pt x="963" y="13"/>
                    </a:lnTo>
                    <a:lnTo>
                      <a:pt x="989" y="15"/>
                    </a:lnTo>
                    <a:lnTo>
                      <a:pt x="989" y="15"/>
                    </a:lnTo>
                    <a:lnTo>
                      <a:pt x="1016" y="17"/>
                    </a:lnTo>
                    <a:lnTo>
                      <a:pt x="1043" y="19"/>
                    </a:lnTo>
                    <a:lnTo>
                      <a:pt x="1096" y="19"/>
                    </a:lnTo>
                    <a:lnTo>
                      <a:pt x="1096" y="19"/>
                    </a:lnTo>
                    <a:lnTo>
                      <a:pt x="1125" y="19"/>
                    </a:lnTo>
                    <a:lnTo>
                      <a:pt x="1125" y="19"/>
                    </a:lnTo>
                    <a:lnTo>
                      <a:pt x="1154" y="19"/>
                    </a:lnTo>
                    <a:lnTo>
                      <a:pt x="1154" y="19"/>
                    </a:lnTo>
                    <a:lnTo>
                      <a:pt x="1185" y="19"/>
                    </a:lnTo>
                    <a:lnTo>
                      <a:pt x="1217" y="20"/>
                    </a:lnTo>
                    <a:lnTo>
                      <a:pt x="1249" y="23"/>
                    </a:lnTo>
                    <a:lnTo>
                      <a:pt x="1281" y="26"/>
                    </a:lnTo>
                    <a:lnTo>
                      <a:pt x="1281" y="26"/>
                    </a:lnTo>
                    <a:lnTo>
                      <a:pt x="1285" y="27"/>
                    </a:lnTo>
                    <a:lnTo>
                      <a:pt x="1288" y="29"/>
                    </a:lnTo>
                    <a:lnTo>
                      <a:pt x="1290" y="31"/>
                    </a:lnTo>
                    <a:lnTo>
                      <a:pt x="1292" y="33"/>
                    </a:lnTo>
                    <a:lnTo>
                      <a:pt x="1293" y="38"/>
                    </a:lnTo>
                    <a:lnTo>
                      <a:pt x="1293" y="42"/>
                    </a:lnTo>
                    <a:lnTo>
                      <a:pt x="1293" y="42"/>
                    </a:lnTo>
                    <a:lnTo>
                      <a:pt x="1291" y="49"/>
                    </a:lnTo>
                    <a:lnTo>
                      <a:pt x="1290" y="52"/>
                    </a:lnTo>
                    <a:lnTo>
                      <a:pt x="1287" y="55"/>
                    </a:lnTo>
                    <a:lnTo>
                      <a:pt x="1285" y="57"/>
                    </a:lnTo>
                    <a:lnTo>
                      <a:pt x="1281" y="59"/>
                    </a:lnTo>
                    <a:lnTo>
                      <a:pt x="1278" y="61"/>
                    </a:lnTo>
                    <a:lnTo>
                      <a:pt x="1274" y="61"/>
                    </a:lnTo>
                    <a:lnTo>
                      <a:pt x="1274" y="61"/>
                    </a:lnTo>
                    <a:lnTo>
                      <a:pt x="1274" y="61"/>
                    </a:lnTo>
                    <a:lnTo>
                      <a:pt x="1274" y="6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4" name="chenying0907 411"/>
              <p:cNvSpPr/>
              <p:nvPr/>
            </p:nvSpPr>
            <p:spPr bwMode="auto">
              <a:xfrm>
                <a:off x="5334001" y="3676650"/>
                <a:ext cx="481013" cy="55563"/>
              </a:xfrm>
              <a:custGeom>
                <a:avLst/>
                <a:gdLst/>
                <a:ahLst/>
                <a:cxnLst>
                  <a:cxn ang="0">
                    <a:pos x="888" y="105"/>
                  </a:cxn>
                  <a:cxn ang="0">
                    <a:pos x="879" y="103"/>
                  </a:cxn>
                  <a:cxn ang="0">
                    <a:pos x="854" y="92"/>
                  </a:cxn>
                  <a:cxn ang="0">
                    <a:pos x="799" y="74"/>
                  </a:cxn>
                  <a:cxn ang="0">
                    <a:pos x="743" y="62"/>
                  </a:cxn>
                  <a:cxn ang="0">
                    <a:pos x="658" y="48"/>
                  </a:cxn>
                  <a:cxn ang="0">
                    <a:pos x="652" y="47"/>
                  </a:cxn>
                  <a:cxn ang="0">
                    <a:pos x="592" y="41"/>
                  </a:cxn>
                  <a:cxn ang="0">
                    <a:pos x="533" y="38"/>
                  </a:cxn>
                  <a:cxn ang="0">
                    <a:pos x="415" y="36"/>
                  </a:cxn>
                  <a:cxn ang="0">
                    <a:pos x="389" y="37"/>
                  </a:cxn>
                  <a:cxn ang="0">
                    <a:pos x="341" y="40"/>
                  </a:cxn>
                  <a:cxn ang="0">
                    <a:pos x="267" y="48"/>
                  </a:cxn>
                  <a:cxn ang="0">
                    <a:pos x="198" y="58"/>
                  </a:cxn>
                  <a:cxn ang="0">
                    <a:pos x="167" y="63"/>
                  </a:cxn>
                  <a:cxn ang="0">
                    <a:pos x="128" y="69"/>
                  </a:cxn>
                  <a:cxn ang="0">
                    <a:pos x="90" y="77"/>
                  </a:cxn>
                  <a:cxn ang="0">
                    <a:pos x="71" y="82"/>
                  </a:cxn>
                  <a:cxn ang="0">
                    <a:pos x="35" y="91"/>
                  </a:cxn>
                  <a:cxn ang="0">
                    <a:pos x="16" y="93"/>
                  </a:cxn>
                  <a:cxn ang="0">
                    <a:pos x="14" y="93"/>
                  </a:cxn>
                  <a:cxn ang="0">
                    <a:pos x="7" y="92"/>
                  </a:cxn>
                  <a:cxn ang="0">
                    <a:pos x="3" y="88"/>
                  </a:cxn>
                  <a:cxn ang="0">
                    <a:pos x="0" y="77"/>
                  </a:cxn>
                  <a:cxn ang="0">
                    <a:pos x="0" y="71"/>
                  </a:cxn>
                  <a:cxn ang="0">
                    <a:pos x="3" y="64"/>
                  </a:cxn>
                  <a:cxn ang="0">
                    <a:pos x="9" y="60"/>
                  </a:cxn>
                  <a:cxn ang="0">
                    <a:pos x="16" y="56"/>
                  </a:cxn>
                  <a:cxn ang="0">
                    <a:pos x="35" y="54"/>
                  </a:cxn>
                  <a:cxn ang="0">
                    <a:pos x="89" y="43"/>
                  </a:cxn>
                  <a:cxn ang="0">
                    <a:pos x="115" y="37"/>
                  </a:cxn>
                  <a:cxn ang="0">
                    <a:pos x="141" y="32"/>
                  </a:cxn>
                  <a:cxn ang="0">
                    <a:pos x="250" y="13"/>
                  </a:cxn>
                  <a:cxn ang="0">
                    <a:pos x="279" y="9"/>
                  </a:cxn>
                  <a:cxn ang="0">
                    <a:pos x="336" y="4"/>
                  </a:cxn>
                  <a:cxn ang="0">
                    <a:pos x="419" y="1"/>
                  </a:cxn>
                  <a:cxn ang="0">
                    <a:pos x="472" y="0"/>
                  </a:cxn>
                  <a:cxn ang="0">
                    <a:pos x="569" y="3"/>
                  </a:cxn>
                  <a:cxn ang="0">
                    <a:pos x="651" y="9"/>
                  </a:cxn>
                  <a:cxn ang="0">
                    <a:pos x="707" y="16"/>
                  </a:cxn>
                  <a:cxn ang="0">
                    <a:pos x="763" y="26"/>
                  </a:cxn>
                  <a:cxn ang="0">
                    <a:pos x="819" y="42"/>
                  </a:cxn>
                  <a:cxn ang="0">
                    <a:pos x="873" y="61"/>
                  </a:cxn>
                  <a:cxn ang="0">
                    <a:pos x="899" y="72"/>
                  </a:cxn>
                  <a:cxn ang="0">
                    <a:pos x="904" y="76"/>
                  </a:cxn>
                  <a:cxn ang="0">
                    <a:pos x="908" y="85"/>
                  </a:cxn>
                  <a:cxn ang="0">
                    <a:pos x="907" y="88"/>
                  </a:cxn>
                  <a:cxn ang="0">
                    <a:pos x="901" y="100"/>
                  </a:cxn>
                  <a:cxn ang="0">
                    <a:pos x="891" y="105"/>
                  </a:cxn>
                  <a:cxn ang="0">
                    <a:pos x="888" y="105"/>
                  </a:cxn>
                </a:cxnLst>
                <a:rect l="0" t="0" r="r" b="b"/>
                <a:pathLst>
                  <a:path w="908" h="105">
                    <a:moveTo>
                      <a:pt x="888" y="105"/>
                    </a:moveTo>
                    <a:lnTo>
                      <a:pt x="888" y="105"/>
                    </a:lnTo>
                    <a:lnTo>
                      <a:pt x="884" y="104"/>
                    </a:lnTo>
                    <a:lnTo>
                      <a:pt x="879" y="103"/>
                    </a:lnTo>
                    <a:lnTo>
                      <a:pt x="879" y="103"/>
                    </a:lnTo>
                    <a:lnTo>
                      <a:pt x="854" y="92"/>
                    </a:lnTo>
                    <a:lnTo>
                      <a:pt x="827" y="82"/>
                    </a:lnTo>
                    <a:lnTo>
                      <a:pt x="799" y="74"/>
                    </a:lnTo>
                    <a:lnTo>
                      <a:pt x="770" y="68"/>
                    </a:lnTo>
                    <a:lnTo>
                      <a:pt x="743" y="62"/>
                    </a:lnTo>
                    <a:lnTo>
                      <a:pt x="714" y="56"/>
                    </a:lnTo>
                    <a:lnTo>
                      <a:pt x="658" y="48"/>
                    </a:lnTo>
                    <a:lnTo>
                      <a:pt x="652" y="47"/>
                    </a:lnTo>
                    <a:lnTo>
                      <a:pt x="652" y="47"/>
                    </a:lnTo>
                    <a:lnTo>
                      <a:pt x="622" y="44"/>
                    </a:lnTo>
                    <a:lnTo>
                      <a:pt x="592" y="41"/>
                    </a:lnTo>
                    <a:lnTo>
                      <a:pt x="563" y="39"/>
                    </a:lnTo>
                    <a:lnTo>
                      <a:pt x="533" y="38"/>
                    </a:lnTo>
                    <a:lnTo>
                      <a:pt x="473" y="36"/>
                    </a:lnTo>
                    <a:lnTo>
                      <a:pt x="415" y="36"/>
                    </a:lnTo>
                    <a:lnTo>
                      <a:pt x="415" y="36"/>
                    </a:lnTo>
                    <a:lnTo>
                      <a:pt x="389" y="37"/>
                    </a:lnTo>
                    <a:lnTo>
                      <a:pt x="366" y="38"/>
                    </a:lnTo>
                    <a:lnTo>
                      <a:pt x="341" y="40"/>
                    </a:lnTo>
                    <a:lnTo>
                      <a:pt x="316" y="42"/>
                    </a:lnTo>
                    <a:lnTo>
                      <a:pt x="267" y="48"/>
                    </a:lnTo>
                    <a:lnTo>
                      <a:pt x="219" y="55"/>
                    </a:lnTo>
                    <a:lnTo>
                      <a:pt x="198" y="58"/>
                    </a:lnTo>
                    <a:lnTo>
                      <a:pt x="198" y="58"/>
                    </a:lnTo>
                    <a:lnTo>
                      <a:pt x="167" y="63"/>
                    </a:lnTo>
                    <a:lnTo>
                      <a:pt x="167" y="63"/>
                    </a:lnTo>
                    <a:lnTo>
                      <a:pt x="128" y="69"/>
                    </a:lnTo>
                    <a:lnTo>
                      <a:pt x="109" y="72"/>
                    </a:lnTo>
                    <a:lnTo>
                      <a:pt x="90" y="77"/>
                    </a:lnTo>
                    <a:lnTo>
                      <a:pt x="90" y="77"/>
                    </a:lnTo>
                    <a:lnTo>
                      <a:pt x="71" y="82"/>
                    </a:lnTo>
                    <a:lnTo>
                      <a:pt x="53" y="87"/>
                    </a:lnTo>
                    <a:lnTo>
                      <a:pt x="35" y="91"/>
                    </a:lnTo>
                    <a:lnTo>
                      <a:pt x="16" y="93"/>
                    </a:lnTo>
                    <a:lnTo>
                      <a:pt x="16" y="93"/>
                    </a:lnTo>
                    <a:lnTo>
                      <a:pt x="14" y="93"/>
                    </a:lnTo>
                    <a:lnTo>
                      <a:pt x="14" y="93"/>
                    </a:lnTo>
                    <a:lnTo>
                      <a:pt x="10" y="93"/>
                    </a:lnTo>
                    <a:lnTo>
                      <a:pt x="7" y="92"/>
                    </a:lnTo>
                    <a:lnTo>
                      <a:pt x="5" y="91"/>
                    </a:lnTo>
                    <a:lnTo>
                      <a:pt x="3" y="88"/>
                    </a:lnTo>
                    <a:lnTo>
                      <a:pt x="0" y="83"/>
                    </a:lnTo>
                    <a:lnTo>
                      <a:pt x="0" y="77"/>
                    </a:lnTo>
                    <a:lnTo>
                      <a:pt x="0" y="77"/>
                    </a:lnTo>
                    <a:lnTo>
                      <a:pt x="0" y="71"/>
                    </a:lnTo>
                    <a:lnTo>
                      <a:pt x="2" y="67"/>
                    </a:lnTo>
                    <a:lnTo>
                      <a:pt x="3" y="64"/>
                    </a:lnTo>
                    <a:lnTo>
                      <a:pt x="6" y="62"/>
                    </a:lnTo>
                    <a:lnTo>
                      <a:pt x="9" y="60"/>
                    </a:lnTo>
                    <a:lnTo>
                      <a:pt x="12" y="57"/>
                    </a:lnTo>
                    <a:lnTo>
                      <a:pt x="16" y="56"/>
                    </a:lnTo>
                    <a:lnTo>
                      <a:pt x="16" y="56"/>
                    </a:lnTo>
                    <a:lnTo>
                      <a:pt x="35" y="54"/>
                    </a:lnTo>
                    <a:lnTo>
                      <a:pt x="54" y="51"/>
                    </a:lnTo>
                    <a:lnTo>
                      <a:pt x="89" y="43"/>
                    </a:lnTo>
                    <a:lnTo>
                      <a:pt x="89" y="43"/>
                    </a:lnTo>
                    <a:lnTo>
                      <a:pt x="115" y="37"/>
                    </a:lnTo>
                    <a:lnTo>
                      <a:pt x="141" y="32"/>
                    </a:lnTo>
                    <a:lnTo>
                      <a:pt x="141" y="32"/>
                    </a:lnTo>
                    <a:lnTo>
                      <a:pt x="195" y="23"/>
                    </a:lnTo>
                    <a:lnTo>
                      <a:pt x="250" y="13"/>
                    </a:lnTo>
                    <a:lnTo>
                      <a:pt x="250" y="13"/>
                    </a:lnTo>
                    <a:lnTo>
                      <a:pt x="279" y="9"/>
                    </a:lnTo>
                    <a:lnTo>
                      <a:pt x="308" y="6"/>
                    </a:lnTo>
                    <a:lnTo>
                      <a:pt x="336" y="4"/>
                    </a:lnTo>
                    <a:lnTo>
                      <a:pt x="363" y="2"/>
                    </a:lnTo>
                    <a:lnTo>
                      <a:pt x="419" y="1"/>
                    </a:lnTo>
                    <a:lnTo>
                      <a:pt x="472" y="0"/>
                    </a:lnTo>
                    <a:lnTo>
                      <a:pt x="472" y="0"/>
                    </a:lnTo>
                    <a:lnTo>
                      <a:pt x="518" y="1"/>
                    </a:lnTo>
                    <a:lnTo>
                      <a:pt x="569" y="3"/>
                    </a:lnTo>
                    <a:lnTo>
                      <a:pt x="624" y="6"/>
                    </a:lnTo>
                    <a:lnTo>
                      <a:pt x="651" y="9"/>
                    </a:lnTo>
                    <a:lnTo>
                      <a:pt x="680" y="12"/>
                    </a:lnTo>
                    <a:lnTo>
                      <a:pt x="707" y="16"/>
                    </a:lnTo>
                    <a:lnTo>
                      <a:pt x="735" y="21"/>
                    </a:lnTo>
                    <a:lnTo>
                      <a:pt x="763" y="26"/>
                    </a:lnTo>
                    <a:lnTo>
                      <a:pt x="792" y="34"/>
                    </a:lnTo>
                    <a:lnTo>
                      <a:pt x="819" y="42"/>
                    </a:lnTo>
                    <a:lnTo>
                      <a:pt x="846" y="50"/>
                    </a:lnTo>
                    <a:lnTo>
                      <a:pt x="873" y="61"/>
                    </a:lnTo>
                    <a:lnTo>
                      <a:pt x="899" y="72"/>
                    </a:lnTo>
                    <a:lnTo>
                      <a:pt x="899" y="72"/>
                    </a:lnTo>
                    <a:lnTo>
                      <a:pt x="902" y="74"/>
                    </a:lnTo>
                    <a:lnTo>
                      <a:pt x="904" y="76"/>
                    </a:lnTo>
                    <a:lnTo>
                      <a:pt x="907" y="81"/>
                    </a:lnTo>
                    <a:lnTo>
                      <a:pt x="908" y="85"/>
                    </a:lnTo>
                    <a:lnTo>
                      <a:pt x="907" y="88"/>
                    </a:lnTo>
                    <a:lnTo>
                      <a:pt x="907" y="88"/>
                    </a:lnTo>
                    <a:lnTo>
                      <a:pt x="905" y="95"/>
                    </a:lnTo>
                    <a:lnTo>
                      <a:pt x="901" y="100"/>
                    </a:lnTo>
                    <a:lnTo>
                      <a:pt x="894" y="104"/>
                    </a:lnTo>
                    <a:lnTo>
                      <a:pt x="891" y="105"/>
                    </a:lnTo>
                    <a:lnTo>
                      <a:pt x="888" y="105"/>
                    </a:lnTo>
                    <a:lnTo>
                      <a:pt x="888" y="10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5" name="chenying0907 412"/>
              <p:cNvSpPr/>
              <p:nvPr/>
            </p:nvSpPr>
            <p:spPr bwMode="auto">
              <a:xfrm>
                <a:off x="5305426" y="3159125"/>
                <a:ext cx="180975" cy="641350"/>
              </a:xfrm>
              <a:custGeom>
                <a:avLst/>
                <a:gdLst/>
                <a:ahLst/>
                <a:cxnLst>
                  <a:cxn ang="0">
                    <a:pos x="244" y="1210"/>
                  </a:cxn>
                  <a:cxn ang="0">
                    <a:pos x="223" y="1198"/>
                  </a:cxn>
                  <a:cxn ang="0">
                    <a:pos x="196" y="1170"/>
                  </a:cxn>
                  <a:cxn ang="0">
                    <a:pos x="153" y="1107"/>
                  </a:cxn>
                  <a:cxn ang="0">
                    <a:pos x="87" y="998"/>
                  </a:cxn>
                  <a:cxn ang="0">
                    <a:pos x="60" y="953"/>
                  </a:cxn>
                  <a:cxn ang="0">
                    <a:pos x="54" y="927"/>
                  </a:cxn>
                  <a:cxn ang="0">
                    <a:pos x="30" y="874"/>
                  </a:cxn>
                  <a:cxn ang="0">
                    <a:pos x="17" y="839"/>
                  </a:cxn>
                  <a:cxn ang="0">
                    <a:pos x="6" y="782"/>
                  </a:cxn>
                  <a:cxn ang="0">
                    <a:pos x="2" y="708"/>
                  </a:cxn>
                  <a:cxn ang="0">
                    <a:pos x="2" y="665"/>
                  </a:cxn>
                  <a:cxn ang="0">
                    <a:pos x="0" y="599"/>
                  </a:cxn>
                  <a:cxn ang="0">
                    <a:pos x="4" y="530"/>
                  </a:cxn>
                  <a:cxn ang="0">
                    <a:pos x="20" y="388"/>
                  </a:cxn>
                  <a:cxn ang="0">
                    <a:pos x="30" y="310"/>
                  </a:cxn>
                  <a:cxn ang="0">
                    <a:pos x="57" y="241"/>
                  </a:cxn>
                  <a:cxn ang="0">
                    <a:pos x="93" y="191"/>
                  </a:cxn>
                  <a:cxn ang="0">
                    <a:pos x="164" y="118"/>
                  </a:cxn>
                  <a:cxn ang="0">
                    <a:pos x="234" y="64"/>
                  </a:cxn>
                  <a:cxn ang="0">
                    <a:pos x="279" y="30"/>
                  </a:cxn>
                  <a:cxn ang="0">
                    <a:pos x="300" y="12"/>
                  </a:cxn>
                  <a:cxn ang="0">
                    <a:pos x="310" y="7"/>
                  </a:cxn>
                  <a:cxn ang="0">
                    <a:pos x="325" y="0"/>
                  </a:cxn>
                  <a:cxn ang="0">
                    <a:pos x="337" y="5"/>
                  </a:cxn>
                  <a:cxn ang="0">
                    <a:pos x="342" y="18"/>
                  </a:cxn>
                  <a:cxn ang="0">
                    <a:pos x="341" y="30"/>
                  </a:cxn>
                  <a:cxn ang="0">
                    <a:pos x="335" y="39"/>
                  </a:cxn>
                  <a:cxn ang="0">
                    <a:pos x="325" y="42"/>
                  </a:cxn>
                  <a:cxn ang="0">
                    <a:pos x="298" y="57"/>
                  </a:cxn>
                  <a:cxn ang="0">
                    <a:pos x="269" y="79"/>
                  </a:cxn>
                  <a:cxn ang="0">
                    <a:pos x="192" y="141"/>
                  </a:cxn>
                  <a:cxn ang="0">
                    <a:pos x="126" y="205"/>
                  </a:cxn>
                  <a:cxn ang="0">
                    <a:pos x="81" y="274"/>
                  </a:cxn>
                  <a:cxn ang="0">
                    <a:pos x="67" y="315"/>
                  </a:cxn>
                  <a:cxn ang="0">
                    <a:pos x="55" y="413"/>
                  </a:cxn>
                  <a:cxn ang="0">
                    <a:pos x="49" y="471"/>
                  </a:cxn>
                  <a:cxn ang="0">
                    <a:pos x="38" y="548"/>
                  </a:cxn>
                  <a:cxn ang="0">
                    <a:pos x="37" y="630"/>
                  </a:cxn>
                  <a:cxn ang="0">
                    <a:pos x="36" y="725"/>
                  </a:cxn>
                  <a:cxn ang="0">
                    <a:pos x="44" y="787"/>
                  </a:cxn>
                  <a:cxn ang="0">
                    <a:pos x="70" y="871"/>
                  </a:cxn>
                  <a:cxn ang="0">
                    <a:pos x="95" y="941"/>
                  </a:cxn>
                  <a:cxn ang="0">
                    <a:pos x="114" y="969"/>
                  </a:cxn>
                  <a:cxn ang="0">
                    <a:pos x="131" y="998"/>
                  </a:cxn>
                  <a:cxn ang="0">
                    <a:pos x="160" y="1049"/>
                  </a:cxn>
                  <a:cxn ang="0">
                    <a:pos x="191" y="1093"/>
                  </a:cxn>
                  <a:cxn ang="0">
                    <a:pos x="212" y="1124"/>
                  </a:cxn>
                  <a:cxn ang="0">
                    <a:pos x="234" y="1160"/>
                  </a:cxn>
                  <a:cxn ang="0">
                    <a:pos x="253" y="1175"/>
                  </a:cxn>
                  <a:cxn ang="0">
                    <a:pos x="264" y="1185"/>
                  </a:cxn>
                  <a:cxn ang="0">
                    <a:pos x="264" y="1202"/>
                  </a:cxn>
                  <a:cxn ang="0">
                    <a:pos x="251" y="1211"/>
                  </a:cxn>
                </a:cxnLst>
                <a:rect l="0" t="0" r="r" b="b"/>
                <a:pathLst>
                  <a:path w="342" h="1211">
                    <a:moveTo>
                      <a:pt x="251" y="1211"/>
                    </a:moveTo>
                    <a:lnTo>
                      <a:pt x="251" y="1211"/>
                    </a:lnTo>
                    <a:lnTo>
                      <a:pt x="248" y="1211"/>
                    </a:lnTo>
                    <a:lnTo>
                      <a:pt x="244" y="1210"/>
                    </a:lnTo>
                    <a:lnTo>
                      <a:pt x="244" y="1210"/>
                    </a:lnTo>
                    <a:lnTo>
                      <a:pt x="237" y="1206"/>
                    </a:lnTo>
                    <a:lnTo>
                      <a:pt x="229" y="1202"/>
                    </a:lnTo>
                    <a:lnTo>
                      <a:pt x="223" y="1198"/>
                    </a:lnTo>
                    <a:lnTo>
                      <a:pt x="217" y="1192"/>
                    </a:lnTo>
                    <a:lnTo>
                      <a:pt x="206" y="1181"/>
                    </a:lnTo>
                    <a:lnTo>
                      <a:pt x="196" y="1170"/>
                    </a:lnTo>
                    <a:lnTo>
                      <a:pt x="196" y="1170"/>
                    </a:lnTo>
                    <a:lnTo>
                      <a:pt x="184" y="1154"/>
                    </a:lnTo>
                    <a:lnTo>
                      <a:pt x="173" y="1138"/>
                    </a:lnTo>
                    <a:lnTo>
                      <a:pt x="161" y="1122"/>
                    </a:lnTo>
                    <a:lnTo>
                      <a:pt x="153" y="1107"/>
                    </a:lnTo>
                    <a:lnTo>
                      <a:pt x="153" y="1107"/>
                    </a:lnTo>
                    <a:lnTo>
                      <a:pt x="138" y="1079"/>
                    </a:lnTo>
                    <a:lnTo>
                      <a:pt x="121" y="1052"/>
                    </a:lnTo>
                    <a:lnTo>
                      <a:pt x="87" y="998"/>
                    </a:lnTo>
                    <a:lnTo>
                      <a:pt x="87" y="998"/>
                    </a:lnTo>
                    <a:lnTo>
                      <a:pt x="62" y="957"/>
                    </a:lnTo>
                    <a:lnTo>
                      <a:pt x="62" y="957"/>
                    </a:lnTo>
                    <a:lnTo>
                      <a:pt x="60" y="953"/>
                    </a:lnTo>
                    <a:lnTo>
                      <a:pt x="58" y="948"/>
                    </a:lnTo>
                    <a:lnTo>
                      <a:pt x="56" y="936"/>
                    </a:lnTo>
                    <a:lnTo>
                      <a:pt x="56" y="936"/>
                    </a:lnTo>
                    <a:lnTo>
                      <a:pt x="54" y="927"/>
                    </a:lnTo>
                    <a:lnTo>
                      <a:pt x="52" y="919"/>
                    </a:lnTo>
                    <a:lnTo>
                      <a:pt x="52" y="919"/>
                    </a:lnTo>
                    <a:lnTo>
                      <a:pt x="43" y="898"/>
                    </a:lnTo>
                    <a:lnTo>
                      <a:pt x="30" y="874"/>
                    </a:lnTo>
                    <a:lnTo>
                      <a:pt x="30" y="874"/>
                    </a:lnTo>
                    <a:lnTo>
                      <a:pt x="26" y="866"/>
                    </a:lnTo>
                    <a:lnTo>
                      <a:pt x="23" y="858"/>
                    </a:lnTo>
                    <a:lnTo>
                      <a:pt x="17" y="839"/>
                    </a:lnTo>
                    <a:lnTo>
                      <a:pt x="13" y="820"/>
                    </a:lnTo>
                    <a:lnTo>
                      <a:pt x="9" y="801"/>
                    </a:lnTo>
                    <a:lnTo>
                      <a:pt x="9" y="801"/>
                    </a:lnTo>
                    <a:lnTo>
                      <a:pt x="6" y="782"/>
                    </a:lnTo>
                    <a:lnTo>
                      <a:pt x="6" y="782"/>
                    </a:lnTo>
                    <a:lnTo>
                      <a:pt x="4" y="764"/>
                    </a:lnTo>
                    <a:lnTo>
                      <a:pt x="2" y="745"/>
                    </a:lnTo>
                    <a:lnTo>
                      <a:pt x="2" y="708"/>
                    </a:lnTo>
                    <a:lnTo>
                      <a:pt x="2" y="708"/>
                    </a:lnTo>
                    <a:lnTo>
                      <a:pt x="3" y="686"/>
                    </a:lnTo>
                    <a:lnTo>
                      <a:pt x="3" y="686"/>
                    </a:lnTo>
                    <a:lnTo>
                      <a:pt x="2" y="665"/>
                    </a:lnTo>
                    <a:lnTo>
                      <a:pt x="1" y="643"/>
                    </a:lnTo>
                    <a:lnTo>
                      <a:pt x="1" y="643"/>
                    </a:lnTo>
                    <a:lnTo>
                      <a:pt x="0" y="613"/>
                    </a:lnTo>
                    <a:lnTo>
                      <a:pt x="0" y="599"/>
                    </a:lnTo>
                    <a:lnTo>
                      <a:pt x="0" y="583"/>
                    </a:lnTo>
                    <a:lnTo>
                      <a:pt x="0" y="583"/>
                    </a:lnTo>
                    <a:lnTo>
                      <a:pt x="2" y="556"/>
                    </a:lnTo>
                    <a:lnTo>
                      <a:pt x="4" y="530"/>
                    </a:lnTo>
                    <a:lnTo>
                      <a:pt x="10" y="478"/>
                    </a:lnTo>
                    <a:lnTo>
                      <a:pt x="10" y="478"/>
                    </a:lnTo>
                    <a:lnTo>
                      <a:pt x="16" y="433"/>
                    </a:lnTo>
                    <a:lnTo>
                      <a:pt x="20" y="388"/>
                    </a:lnTo>
                    <a:lnTo>
                      <a:pt x="20" y="388"/>
                    </a:lnTo>
                    <a:lnTo>
                      <a:pt x="24" y="352"/>
                    </a:lnTo>
                    <a:lnTo>
                      <a:pt x="26" y="331"/>
                    </a:lnTo>
                    <a:lnTo>
                      <a:pt x="30" y="310"/>
                    </a:lnTo>
                    <a:lnTo>
                      <a:pt x="36" y="290"/>
                    </a:lnTo>
                    <a:lnTo>
                      <a:pt x="43" y="270"/>
                    </a:lnTo>
                    <a:lnTo>
                      <a:pt x="52" y="250"/>
                    </a:lnTo>
                    <a:lnTo>
                      <a:pt x="57" y="241"/>
                    </a:lnTo>
                    <a:lnTo>
                      <a:pt x="62" y="232"/>
                    </a:lnTo>
                    <a:lnTo>
                      <a:pt x="62" y="232"/>
                    </a:lnTo>
                    <a:lnTo>
                      <a:pt x="78" y="210"/>
                    </a:lnTo>
                    <a:lnTo>
                      <a:pt x="93" y="191"/>
                    </a:lnTo>
                    <a:lnTo>
                      <a:pt x="111" y="171"/>
                    </a:lnTo>
                    <a:lnTo>
                      <a:pt x="128" y="152"/>
                    </a:lnTo>
                    <a:lnTo>
                      <a:pt x="146" y="135"/>
                    </a:lnTo>
                    <a:lnTo>
                      <a:pt x="164" y="118"/>
                    </a:lnTo>
                    <a:lnTo>
                      <a:pt x="202" y="86"/>
                    </a:lnTo>
                    <a:lnTo>
                      <a:pt x="202" y="86"/>
                    </a:lnTo>
                    <a:lnTo>
                      <a:pt x="217" y="76"/>
                    </a:lnTo>
                    <a:lnTo>
                      <a:pt x="234" y="64"/>
                    </a:lnTo>
                    <a:lnTo>
                      <a:pt x="234" y="64"/>
                    </a:lnTo>
                    <a:lnTo>
                      <a:pt x="258" y="48"/>
                    </a:lnTo>
                    <a:lnTo>
                      <a:pt x="269" y="40"/>
                    </a:lnTo>
                    <a:lnTo>
                      <a:pt x="279" y="30"/>
                    </a:lnTo>
                    <a:lnTo>
                      <a:pt x="279" y="30"/>
                    </a:lnTo>
                    <a:lnTo>
                      <a:pt x="286" y="23"/>
                    </a:lnTo>
                    <a:lnTo>
                      <a:pt x="294" y="17"/>
                    </a:lnTo>
                    <a:lnTo>
                      <a:pt x="300" y="12"/>
                    </a:lnTo>
                    <a:lnTo>
                      <a:pt x="307" y="9"/>
                    </a:lnTo>
                    <a:lnTo>
                      <a:pt x="309" y="8"/>
                    </a:lnTo>
                    <a:lnTo>
                      <a:pt x="310" y="7"/>
                    </a:lnTo>
                    <a:lnTo>
                      <a:pt x="310" y="7"/>
                    </a:lnTo>
                    <a:lnTo>
                      <a:pt x="313" y="5"/>
                    </a:lnTo>
                    <a:lnTo>
                      <a:pt x="316" y="3"/>
                    </a:lnTo>
                    <a:lnTo>
                      <a:pt x="320" y="1"/>
                    </a:lnTo>
                    <a:lnTo>
                      <a:pt x="325" y="0"/>
                    </a:lnTo>
                    <a:lnTo>
                      <a:pt x="325" y="0"/>
                    </a:lnTo>
                    <a:lnTo>
                      <a:pt x="331" y="1"/>
                    </a:lnTo>
                    <a:lnTo>
                      <a:pt x="334" y="3"/>
                    </a:lnTo>
                    <a:lnTo>
                      <a:pt x="337" y="5"/>
                    </a:lnTo>
                    <a:lnTo>
                      <a:pt x="339" y="7"/>
                    </a:lnTo>
                    <a:lnTo>
                      <a:pt x="341" y="10"/>
                    </a:lnTo>
                    <a:lnTo>
                      <a:pt x="342" y="14"/>
                    </a:lnTo>
                    <a:lnTo>
                      <a:pt x="342" y="18"/>
                    </a:lnTo>
                    <a:lnTo>
                      <a:pt x="342" y="24"/>
                    </a:lnTo>
                    <a:lnTo>
                      <a:pt x="342" y="24"/>
                    </a:lnTo>
                    <a:lnTo>
                      <a:pt x="342" y="27"/>
                    </a:lnTo>
                    <a:lnTo>
                      <a:pt x="341" y="30"/>
                    </a:lnTo>
                    <a:lnTo>
                      <a:pt x="339" y="34"/>
                    </a:lnTo>
                    <a:lnTo>
                      <a:pt x="337" y="36"/>
                    </a:lnTo>
                    <a:lnTo>
                      <a:pt x="337" y="36"/>
                    </a:lnTo>
                    <a:lnTo>
                      <a:pt x="335" y="39"/>
                    </a:lnTo>
                    <a:lnTo>
                      <a:pt x="332" y="40"/>
                    </a:lnTo>
                    <a:lnTo>
                      <a:pt x="329" y="41"/>
                    </a:lnTo>
                    <a:lnTo>
                      <a:pt x="326" y="42"/>
                    </a:lnTo>
                    <a:lnTo>
                      <a:pt x="325" y="42"/>
                    </a:lnTo>
                    <a:lnTo>
                      <a:pt x="325" y="42"/>
                    </a:lnTo>
                    <a:lnTo>
                      <a:pt x="319" y="43"/>
                    </a:lnTo>
                    <a:lnTo>
                      <a:pt x="310" y="48"/>
                    </a:lnTo>
                    <a:lnTo>
                      <a:pt x="298" y="57"/>
                    </a:lnTo>
                    <a:lnTo>
                      <a:pt x="278" y="73"/>
                    </a:lnTo>
                    <a:lnTo>
                      <a:pt x="278" y="73"/>
                    </a:lnTo>
                    <a:lnTo>
                      <a:pt x="269" y="79"/>
                    </a:lnTo>
                    <a:lnTo>
                      <a:pt x="269" y="79"/>
                    </a:lnTo>
                    <a:lnTo>
                      <a:pt x="249" y="93"/>
                    </a:lnTo>
                    <a:lnTo>
                      <a:pt x="231" y="109"/>
                    </a:lnTo>
                    <a:lnTo>
                      <a:pt x="192" y="141"/>
                    </a:lnTo>
                    <a:lnTo>
                      <a:pt x="192" y="141"/>
                    </a:lnTo>
                    <a:lnTo>
                      <a:pt x="176" y="155"/>
                    </a:lnTo>
                    <a:lnTo>
                      <a:pt x="158" y="171"/>
                    </a:lnTo>
                    <a:lnTo>
                      <a:pt x="142" y="187"/>
                    </a:lnTo>
                    <a:lnTo>
                      <a:pt x="126" y="205"/>
                    </a:lnTo>
                    <a:lnTo>
                      <a:pt x="111" y="224"/>
                    </a:lnTo>
                    <a:lnTo>
                      <a:pt x="97" y="243"/>
                    </a:lnTo>
                    <a:lnTo>
                      <a:pt x="86" y="263"/>
                    </a:lnTo>
                    <a:lnTo>
                      <a:pt x="81" y="274"/>
                    </a:lnTo>
                    <a:lnTo>
                      <a:pt x="77" y="285"/>
                    </a:lnTo>
                    <a:lnTo>
                      <a:pt x="77" y="285"/>
                    </a:lnTo>
                    <a:lnTo>
                      <a:pt x="71" y="300"/>
                    </a:lnTo>
                    <a:lnTo>
                      <a:pt x="67" y="315"/>
                    </a:lnTo>
                    <a:lnTo>
                      <a:pt x="64" y="332"/>
                    </a:lnTo>
                    <a:lnTo>
                      <a:pt x="61" y="348"/>
                    </a:lnTo>
                    <a:lnTo>
                      <a:pt x="58" y="381"/>
                    </a:lnTo>
                    <a:lnTo>
                      <a:pt x="55" y="413"/>
                    </a:lnTo>
                    <a:lnTo>
                      <a:pt x="55" y="413"/>
                    </a:lnTo>
                    <a:lnTo>
                      <a:pt x="52" y="445"/>
                    </a:lnTo>
                    <a:lnTo>
                      <a:pt x="52" y="445"/>
                    </a:lnTo>
                    <a:lnTo>
                      <a:pt x="49" y="471"/>
                    </a:lnTo>
                    <a:lnTo>
                      <a:pt x="45" y="498"/>
                    </a:lnTo>
                    <a:lnTo>
                      <a:pt x="45" y="498"/>
                    </a:lnTo>
                    <a:lnTo>
                      <a:pt x="41" y="523"/>
                    </a:lnTo>
                    <a:lnTo>
                      <a:pt x="38" y="548"/>
                    </a:lnTo>
                    <a:lnTo>
                      <a:pt x="36" y="573"/>
                    </a:lnTo>
                    <a:lnTo>
                      <a:pt x="36" y="597"/>
                    </a:lnTo>
                    <a:lnTo>
                      <a:pt x="36" y="597"/>
                    </a:lnTo>
                    <a:lnTo>
                      <a:pt x="37" y="630"/>
                    </a:lnTo>
                    <a:lnTo>
                      <a:pt x="36" y="662"/>
                    </a:lnTo>
                    <a:lnTo>
                      <a:pt x="36" y="662"/>
                    </a:lnTo>
                    <a:lnTo>
                      <a:pt x="36" y="694"/>
                    </a:lnTo>
                    <a:lnTo>
                      <a:pt x="36" y="725"/>
                    </a:lnTo>
                    <a:lnTo>
                      <a:pt x="38" y="757"/>
                    </a:lnTo>
                    <a:lnTo>
                      <a:pt x="40" y="772"/>
                    </a:lnTo>
                    <a:lnTo>
                      <a:pt x="44" y="787"/>
                    </a:lnTo>
                    <a:lnTo>
                      <a:pt x="44" y="787"/>
                    </a:lnTo>
                    <a:lnTo>
                      <a:pt x="50" y="808"/>
                    </a:lnTo>
                    <a:lnTo>
                      <a:pt x="56" y="830"/>
                    </a:lnTo>
                    <a:lnTo>
                      <a:pt x="70" y="871"/>
                    </a:lnTo>
                    <a:lnTo>
                      <a:pt x="70" y="871"/>
                    </a:lnTo>
                    <a:lnTo>
                      <a:pt x="82" y="900"/>
                    </a:lnTo>
                    <a:lnTo>
                      <a:pt x="91" y="931"/>
                    </a:lnTo>
                    <a:lnTo>
                      <a:pt x="91" y="931"/>
                    </a:lnTo>
                    <a:lnTo>
                      <a:pt x="95" y="941"/>
                    </a:lnTo>
                    <a:lnTo>
                      <a:pt x="100" y="952"/>
                    </a:lnTo>
                    <a:lnTo>
                      <a:pt x="107" y="960"/>
                    </a:lnTo>
                    <a:lnTo>
                      <a:pt x="114" y="969"/>
                    </a:lnTo>
                    <a:lnTo>
                      <a:pt x="114" y="969"/>
                    </a:lnTo>
                    <a:lnTo>
                      <a:pt x="124" y="984"/>
                    </a:lnTo>
                    <a:lnTo>
                      <a:pt x="128" y="991"/>
                    </a:lnTo>
                    <a:lnTo>
                      <a:pt x="131" y="998"/>
                    </a:lnTo>
                    <a:lnTo>
                      <a:pt x="131" y="998"/>
                    </a:lnTo>
                    <a:lnTo>
                      <a:pt x="139" y="1012"/>
                    </a:lnTo>
                    <a:lnTo>
                      <a:pt x="145" y="1025"/>
                    </a:lnTo>
                    <a:lnTo>
                      <a:pt x="160" y="1049"/>
                    </a:lnTo>
                    <a:lnTo>
                      <a:pt x="160" y="1049"/>
                    </a:lnTo>
                    <a:lnTo>
                      <a:pt x="176" y="1071"/>
                    </a:lnTo>
                    <a:lnTo>
                      <a:pt x="176" y="1071"/>
                    </a:lnTo>
                    <a:lnTo>
                      <a:pt x="183" y="1082"/>
                    </a:lnTo>
                    <a:lnTo>
                      <a:pt x="191" y="1093"/>
                    </a:lnTo>
                    <a:lnTo>
                      <a:pt x="191" y="1093"/>
                    </a:lnTo>
                    <a:lnTo>
                      <a:pt x="203" y="1109"/>
                    </a:lnTo>
                    <a:lnTo>
                      <a:pt x="208" y="1116"/>
                    </a:lnTo>
                    <a:lnTo>
                      <a:pt x="212" y="1124"/>
                    </a:lnTo>
                    <a:lnTo>
                      <a:pt x="212" y="1124"/>
                    </a:lnTo>
                    <a:lnTo>
                      <a:pt x="219" y="1139"/>
                    </a:lnTo>
                    <a:lnTo>
                      <a:pt x="228" y="1154"/>
                    </a:lnTo>
                    <a:lnTo>
                      <a:pt x="234" y="1160"/>
                    </a:lnTo>
                    <a:lnTo>
                      <a:pt x="240" y="1167"/>
                    </a:lnTo>
                    <a:lnTo>
                      <a:pt x="246" y="1172"/>
                    </a:lnTo>
                    <a:lnTo>
                      <a:pt x="253" y="1175"/>
                    </a:lnTo>
                    <a:lnTo>
                      <a:pt x="253" y="1175"/>
                    </a:lnTo>
                    <a:lnTo>
                      <a:pt x="256" y="1177"/>
                    </a:lnTo>
                    <a:lnTo>
                      <a:pt x="259" y="1179"/>
                    </a:lnTo>
                    <a:lnTo>
                      <a:pt x="261" y="1182"/>
                    </a:lnTo>
                    <a:lnTo>
                      <a:pt x="264" y="1185"/>
                    </a:lnTo>
                    <a:lnTo>
                      <a:pt x="265" y="1191"/>
                    </a:lnTo>
                    <a:lnTo>
                      <a:pt x="265" y="1198"/>
                    </a:lnTo>
                    <a:lnTo>
                      <a:pt x="265" y="1198"/>
                    </a:lnTo>
                    <a:lnTo>
                      <a:pt x="264" y="1202"/>
                    </a:lnTo>
                    <a:lnTo>
                      <a:pt x="260" y="1207"/>
                    </a:lnTo>
                    <a:lnTo>
                      <a:pt x="256" y="1210"/>
                    </a:lnTo>
                    <a:lnTo>
                      <a:pt x="254" y="1211"/>
                    </a:lnTo>
                    <a:lnTo>
                      <a:pt x="251" y="1211"/>
                    </a:lnTo>
                    <a:lnTo>
                      <a:pt x="251" y="121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6" name="chenying0907 413"/>
              <p:cNvSpPr/>
              <p:nvPr/>
            </p:nvSpPr>
            <p:spPr bwMode="auto">
              <a:xfrm>
                <a:off x="5449888" y="3138488"/>
                <a:ext cx="133350" cy="681038"/>
              </a:xfrm>
              <a:custGeom>
                <a:avLst/>
                <a:gdLst/>
                <a:ahLst/>
                <a:cxnLst>
                  <a:cxn ang="0">
                    <a:pos x="171" y="1285"/>
                  </a:cxn>
                  <a:cxn ang="0">
                    <a:pos x="162" y="1274"/>
                  </a:cxn>
                  <a:cxn ang="0">
                    <a:pos x="155" y="1248"/>
                  </a:cxn>
                  <a:cxn ang="0">
                    <a:pos x="119" y="1178"/>
                  </a:cxn>
                  <a:cxn ang="0">
                    <a:pos x="96" y="1130"/>
                  </a:cxn>
                  <a:cxn ang="0">
                    <a:pos x="85" y="1100"/>
                  </a:cxn>
                  <a:cxn ang="0">
                    <a:pos x="65" y="1060"/>
                  </a:cxn>
                  <a:cxn ang="0">
                    <a:pos x="41" y="1009"/>
                  </a:cxn>
                  <a:cxn ang="0">
                    <a:pos x="29" y="965"/>
                  </a:cxn>
                  <a:cxn ang="0">
                    <a:pos x="11" y="900"/>
                  </a:cxn>
                  <a:cxn ang="0">
                    <a:pos x="3" y="792"/>
                  </a:cxn>
                  <a:cxn ang="0">
                    <a:pos x="2" y="697"/>
                  </a:cxn>
                  <a:cxn ang="0">
                    <a:pos x="0" y="595"/>
                  </a:cxn>
                  <a:cxn ang="0">
                    <a:pos x="9" y="478"/>
                  </a:cxn>
                  <a:cxn ang="0">
                    <a:pos x="18" y="409"/>
                  </a:cxn>
                  <a:cxn ang="0">
                    <a:pos x="33" y="366"/>
                  </a:cxn>
                  <a:cxn ang="0">
                    <a:pos x="63" y="254"/>
                  </a:cxn>
                  <a:cxn ang="0">
                    <a:pos x="82" y="213"/>
                  </a:cxn>
                  <a:cxn ang="0">
                    <a:pos x="97" y="186"/>
                  </a:cxn>
                  <a:cxn ang="0">
                    <a:pos x="132" y="111"/>
                  </a:cxn>
                  <a:cxn ang="0">
                    <a:pos x="166" y="62"/>
                  </a:cxn>
                  <a:cxn ang="0">
                    <a:pos x="175" y="47"/>
                  </a:cxn>
                  <a:cxn ang="0">
                    <a:pos x="185" y="31"/>
                  </a:cxn>
                  <a:cxn ang="0">
                    <a:pos x="218" y="5"/>
                  </a:cxn>
                  <a:cxn ang="0">
                    <a:pos x="236" y="0"/>
                  </a:cxn>
                  <a:cxn ang="0">
                    <a:pos x="248" y="5"/>
                  </a:cxn>
                  <a:cxn ang="0">
                    <a:pos x="253" y="22"/>
                  </a:cxn>
                  <a:cxn ang="0">
                    <a:pos x="245" y="34"/>
                  </a:cxn>
                  <a:cxn ang="0">
                    <a:pos x="226" y="41"/>
                  </a:cxn>
                  <a:cxn ang="0">
                    <a:pos x="212" y="55"/>
                  </a:cxn>
                  <a:cxn ang="0">
                    <a:pos x="200" y="78"/>
                  </a:cxn>
                  <a:cxn ang="0">
                    <a:pos x="183" y="100"/>
                  </a:cxn>
                  <a:cxn ang="0">
                    <a:pos x="161" y="131"/>
                  </a:cxn>
                  <a:cxn ang="0">
                    <a:pos x="127" y="197"/>
                  </a:cxn>
                  <a:cxn ang="0">
                    <a:pos x="98" y="264"/>
                  </a:cxn>
                  <a:cxn ang="0">
                    <a:pos x="75" y="349"/>
                  </a:cxn>
                  <a:cxn ang="0">
                    <a:pos x="61" y="391"/>
                  </a:cxn>
                  <a:cxn ang="0">
                    <a:pos x="51" y="429"/>
                  </a:cxn>
                  <a:cxn ang="0">
                    <a:pos x="41" y="559"/>
                  </a:cxn>
                  <a:cxn ang="0">
                    <a:pos x="39" y="812"/>
                  </a:cxn>
                  <a:cxn ang="0">
                    <a:pos x="46" y="879"/>
                  </a:cxn>
                  <a:cxn ang="0">
                    <a:pos x="73" y="987"/>
                  </a:cxn>
                  <a:cxn ang="0">
                    <a:pos x="93" y="1036"/>
                  </a:cxn>
                  <a:cxn ang="0">
                    <a:pos x="112" y="1071"/>
                  </a:cxn>
                  <a:cxn ang="0">
                    <a:pos x="124" y="1104"/>
                  </a:cxn>
                  <a:cxn ang="0">
                    <a:pos x="141" y="1147"/>
                  </a:cxn>
                  <a:cxn ang="0">
                    <a:pos x="182" y="1217"/>
                  </a:cxn>
                  <a:cxn ang="0">
                    <a:pos x="197" y="1271"/>
                  </a:cxn>
                  <a:cxn ang="0">
                    <a:pos x="193" y="1282"/>
                  </a:cxn>
                  <a:cxn ang="0">
                    <a:pos x="185" y="1287"/>
                  </a:cxn>
                </a:cxnLst>
                <a:rect l="0" t="0" r="r" b="b"/>
                <a:pathLst>
                  <a:path w="253" h="1287">
                    <a:moveTo>
                      <a:pt x="181" y="1287"/>
                    </a:moveTo>
                    <a:lnTo>
                      <a:pt x="181" y="1287"/>
                    </a:lnTo>
                    <a:lnTo>
                      <a:pt x="174" y="1286"/>
                    </a:lnTo>
                    <a:lnTo>
                      <a:pt x="171" y="1285"/>
                    </a:lnTo>
                    <a:lnTo>
                      <a:pt x="168" y="1283"/>
                    </a:lnTo>
                    <a:lnTo>
                      <a:pt x="165" y="1280"/>
                    </a:lnTo>
                    <a:lnTo>
                      <a:pt x="163" y="1277"/>
                    </a:lnTo>
                    <a:lnTo>
                      <a:pt x="162" y="1274"/>
                    </a:lnTo>
                    <a:lnTo>
                      <a:pt x="161" y="1270"/>
                    </a:lnTo>
                    <a:lnTo>
                      <a:pt x="161" y="1270"/>
                    </a:lnTo>
                    <a:lnTo>
                      <a:pt x="159" y="1259"/>
                    </a:lnTo>
                    <a:lnTo>
                      <a:pt x="155" y="1248"/>
                    </a:lnTo>
                    <a:lnTo>
                      <a:pt x="151" y="1236"/>
                    </a:lnTo>
                    <a:lnTo>
                      <a:pt x="144" y="1222"/>
                    </a:lnTo>
                    <a:lnTo>
                      <a:pt x="131" y="1197"/>
                    </a:lnTo>
                    <a:lnTo>
                      <a:pt x="119" y="1178"/>
                    </a:lnTo>
                    <a:lnTo>
                      <a:pt x="119" y="1178"/>
                    </a:lnTo>
                    <a:lnTo>
                      <a:pt x="110" y="1162"/>
                    </a:lnTo>
                    <a:lnTo>
                      <a:pt x="102" y="1147"/>
                    </a:lnTo>
                    <a:lnTo>
                      <a:pt x="96" y="1130"/>
                    </a:lnTo>
                    <a:lnTo>
                      <a:pt x="90" y="1114"/>
                    </a:lnTo>
                    <a:lnTo>
                      <a:pt x="90" y="1114"/>
                    </a:lnTo>
                    <a:lnTo>
                      <a:pt x="85" y="1100"/>
                    </a:lnTo>
                    <a:lnTo>
                      <a:pt x="85" y="1100"/>
                    </a:lnTo>
                    <a:lnTo>
                      <a:pt x="80" y="1090"/>
                    </a:lnTo>
                    <a:lnTo>
                      <a:pt x="75" y="1080"/>
                    </a:lnTo>
                    <a:lnTo>
                      <a:pt x="65" y="1060"/>
                    </a:lnTo>
                    <a:lnTo>
                      <a:pt x="65" y="1060"/>
                    </a:lnTo>
                    <a:lnTo>
                      <a:pt x="58" y="1048"/>
                    </a:lnTo>
                    <a:lnTo>
                      <a:pt x="51" y="1035"/>
                    </a:lnTo>
                    <a:lnTo>
                      <a:pt x="45" y="1023"/>
                    </a:lnTo>
                    <a:lnTo>
                      <a:pt x="41" y="1009"/>
                    </a:lnTo>
                    <a:lnTo>
                      <a:pt x="41" y="1009"/>
                    </a:lnTo>
                    <a:lnTo>
                      <a:pt x="35" y="988"/>
                    </a:lnTo>
                    <a:lnTo>
                      <a:pt x="29" y="965"/>
                    </a:lnTo>
                    <a:lnTo>
                      <a:pt x="29" y="965"/>
                    </a:lnTo>
                    <a:lnTo>
                      <a:pt x="23" y="943"/>
                    </a:lnTo>
                    <a:lnTo>
                      <a:pt x="16" y="921"/>
                    </a:lnTo>
                    <a:lnTo>
                      <a:pt x="16" y="921"/>
                    </a:lnTo>
                    <a:lnTo>
                      <a:pt x="11" y="900"/>
                    </a:lnTo>
                    <a:lnTo>
                      <a:pt x="8" y="878"/>
                    </a:lnTo>
                    <a:lnTo>
                      <a:pt x="6" y="856"/>
                    </a:lnTo>
                    <a:lnTo>
                      <a:pt x="4" y="836"/>
                    </a:lnTo>
                    <a:lnTo>
                      <a:pt x="3" y="792"/>
                    </a:lnTo>
                    <a:lnTo>
                      <a:pt x="3" y="748"/>
                    </a:lnTo>
                    <a:lnTo>
                      <a:pt x="3" y="729"/>
                    </a:lnTo>
                    <a:lnTo>
                      <a:pt x="3" y="729"/>
                    </a:lnTo>
                    <a:lnTo>
                      <a:pt x="2" y="697"/>
                    </a:lnTo>
                    <a:lnTo>
                      <a:pt x="2" y="664"/>
                    </a:lnTo>
                    <a:lnTo>
                      <a:pt x="2" y="664"/>
                    </a:lnTo>
                    <a:lnTo>
                      <a:pt x="1" y="630"/>
                    </a:lnTo>
                    <a:lnTo>
                      <a:pt x="0" y="595"/>
                    </a:lnTo>
                    <a:lnTo>
                      <a:pt x="1" y="561"/>
                    </a:lnTo>
                    <a:lnTo>
                      <a:pt x="3" y="527"/>
                    </a:lnTo>
                    <a:lnTo>
                      <a:pt x="3" y="527"/>
                    </a:lnTo>
                    <a:lnTo>
                      <a:pt x="9" y="478"/>
                    </a:lnTo>
                    <a:lnTo>
                      <a:pt x="9" y="478"/>
                    </a:lnTo>
                    <a:lnTo>
                      <a:pt x="16" y="420"/>
                    </a:lnTo>
                    <a:lnTo>
                      <a:pt x="16" y="420"/>
                    </a:lnTo>
                    <a:lnTo>
                      <a:pt x="18" y="409"/>
                    </a:lnTo>
                    <a:lnTo>
                      <a:pt x="20" y="399"/>
                    </a:lnTo>
                    <a:lnTo>
                      <a:pt x="28" y="380"/>
                    </a:lnTo>
                    <a:lnTo>
                      <a:pt x="28" y="380"/>
                    </a:lnTo>
                    <a:lnTo>
                      <a:pt x="33" y="366"/>
                    </a:lnTo>
                    <a:lnTo>
                      <a:pt x="37" y="351"/>
                    </a:lnTo>
                    <a:lnTo>
                      <a:pt x="37" y="351"/>
                    </a:lnTo>
                    <a:lnTo>
                      <a:pt x="49" y="306"/>
                    </a:lnTo>
                    <a:lnTo>
                      <a:pt x="63" y="254"/>
                    </a:lnTo>
                    <a:lnTo>
                      <a:pt x="63" y="254"/>
                    </a:lnTo>
                    <a:lnTo>
                      <a:pt x="67" y="243"/>
                    </a:lnTo>
                    <a:lnTo>
                      <a:pt x="71" y="233"/>
                    </a:lnTo>
                    <a:lnTo>
                      <a:pt x="82" y="213"/>
                    </a:lnTo>
                    <a:lnTo>
                      <a:pt x="82" y="213"/>
                    </a:lnTo>
                    <a:lnTo>
                      <a:pt x="90" y="200"/>
                    </a:lnTo>
                    <a:lnTo>
                      <a:pt x="97" y="186"/>
                    </a:lnTo>
                    <a:lnTo>
                      <a:pt x="97" y="186"/>
                    </a:lnTo>
                    <a:lnTo>
                      <a:pt x="107" y="162"/>
                    </a:lnTo>
                    <a:lnTo>
                      <a:pt x="107" y="162"/>
                    </a:lnTo>
                    <a:lnTo>
                      <a:pt x="119" y="135"/>
                    </a:lnTo>
                    <a:lnTo>
                      <a:pt x="132" y="111"/>
                    </a:lnTo>
                    <a:lnTo>
                      <a:pt x="139" y="98"/>
                    </a:lnTo>
                    <a:lnTo>
                      <a:pt x="146" y="86"/>
                    </a:lnTo>
                    <a:lnTo>
                      <a:pt x="156" y="74"/>
                    </a:lnTo>
                    <a:lnTo>
                      <a:pt x="166" y="62"/>
                    </a:lnTo>
                    <a:lnTo>
                      <a:pt x="166" y="62"/>
                    </a:lnTo>
                    <a:lnTo>
                      <a:pt x="169" y="59"/>
                    </a:lnTo>
                    <a:lnTo>
                      <a:pt x="171" y="55"/>
                    </a:lnTo>
                    <a:lnTo>
                      <a:pt x="175" y="47"/>
                    </a:lnTo>
                    <a:lnTo>
                      <a:pt x="175" y="47"/>
                    </a:lnTo>
                    <a:lnTo>
                      <a:pt x="180" y="38"/>
                    </a:lnTo>
                    <a:lnTo>
                      <a:pt x="183" y="34"/>
                    </a:lnTo>
                    <a:lnTo>
                      <a:pt x="185" y="31"/>
                    </a:lnTo>
                    <a:lnTo>
                      <a:pt x="185" y="31"/>
                    </a:lnTo>
                    <a:lnTo>
                      <a:pt x="196" y="21"/>
                    </a:lnTo>
                    <a:lnTo>
                      <a:pt x="206" y="13"/>
                    </a:lnTo>
                    <a:lnTo>
                      <a:pt x="218" y="5"/>
                    </a:lnTo>
                    <a:lnTo>
                      <a:pt x="231" y="1"/>
                    </a:lnTo>
                    <a:lnTo>
                      <a:pt x="231" y="1"/>
                    </a:lnTo>
                    <a:lnTo>
                      <a:pt x="236" y="0"/>
                    </a:lnTo>
                    <a:lnTo>
                      <a:pt x="236" y="0"/>
                    </a:lnTo>
                    <a:lnTo>
                      <a:pt x="239" y="0"/>
                    </a:lnTo>
                    <a:lnTo>
                      <a:pt x="243" y="1"/>
                    </a:lnTo>
                    <a:lnTo>
                      <a:pt x="246" y="3"/>
                    </a:lnTo>
                    <a:lnTo>
                      <a:pt x="248" y="5"/>
                    </a:lnTo>
                    <a:lnTo>
                      <a:pt x="251" y="10"/>
                    </a:lnTo>
                    <a:lnTo>
                      <a:pt x="253" y="17"/>
                    </a:lnTo>
                    <a:lnTo>
                      <a:pt x="253" y="17"/>
                    </a:lnTo>
                    <a:lnTo>
                      <a:pt x="253" y="22"/>
                    </a:lnTo>
                    <a:lnTo>
                      <a:pt x="251" y="28"/>
                    </a:lnTo>
                    <a:lnTo>
                      <a:pt x="250" y="30"/>
                    </a:lnTo>
                    <a:lnTo>
                      <a:pt x="247" y="32"/>
                    </a:lnTo>
                    <a:lnTo>
                      <a:pt x="245" y="34"/>
                    </a:lnTo>
                    <a:lnTo>
                      <a:pt x="240" y="35"/>
                    </a:lnTo>
                    <a:lnTo>
                      <a:pt x="240" y="35"/>
                    </a:lnTo>
                    <a:lnTo>
                      <a:pt x="232" y="38"/>
                    </a:lnTo>
                    <a:lnTo>
                      <a:pt x="226" y="41"/>
                    </a:lnTo>
                    <a:lnTo>
                      <a:pt x="221" y="45"/>
                    </a:lnTo>
                    <a:lnTo>
                      <a:pt x="217" y="48"/>
                    </a:lnTo>
                    <a:lnTo>
                      <a:pt x="214" y="51"/>
                    </a:lnTo>
                    <a:lnTo>
                      <a:pt x="212" y="55"/>
                    </a:lnTo>
                    <a:lnTo>
                      <a:pt x="207" y="64"/>
                    </a:lnTo>
                    <a:lnTo>
                      <a:pt x="207" y="64"/>
                    </a:lnTo>
                    <a:lnTo>
                      <a:pt x="204" y="70"/>
                    </a:lnTo>
                    <a:lnTo>
                      <a:pt x="200" y="78"/>
                    </a:lnTo>
                    <a:lnTo>
                      <a:pt x="200" y="78"/>
                    </a:lnTo>
                    <a:lnTo>
                      <a:pt x="193" y="89"/>
                    </a:lnTo>
                    <a:lnTo>
                      <a:pt x="183" y="100"/>
                    </a:lnTo>
                    <a:lnTo>
                      <a:pt x="183" y="100"/>
                    </a:lnTo>
                    <a:lnTo>
                      <a:pt x="171" y="115"/>
                    </a:lnTo>
                    <a:lnTo>
                      <a:pt x="166" y="123"/>
                    </a:lnTo>
                    <a:lnTo>
                      <a:pt x="161" y="131"/>
                    </a:lnTo>
                    <a:lnTo>
                      <a:pt x="161" y="131"/>
                    </a:lnTo>
                    <a:lnTo>
                      <a:pt x="150" y="153"/>
                    </a:lnTo>
                    <a:lnTo>
                      <a:pt x="138" y="176"/>
                    </a:lnTo>
                    <a:lnTo>
                      <a:pt x="138" y="176"/>
                    </a:lnTo>
                    <a:lnTo>
                      <a:pt x="127" y="197"/>
                    </a:lnTo>
                    <a:lnTo>
                      <a:pt x="116" y="219"/>
                    </a:lnTo>
                    <a:lnTo>
                      <a:pt x="106" y="242"/>
                    </a:lnTo>
                    <a:lnTo>
                      <a:pt x="98" y="264"/>
                    </a:lnTo>
                    <a:lnTo>
                      <a:pt x="98" y="264"/>
                    </a:lnTo>
                    <a:lnTo>
                      <a:pt x="87" y="304"/>
                    </a:lnTo>
                    <a:lnTo>
                      <a:pt x="76" y="344"/>
                    </a:lnTo>
                    <a:lnTo>
                      <a:pt x="75" y="349"/>
                    </a:lnTo>
                    <a:lnTo>
                      <a:pt x="75" y="349"/>
                    </a:lnTo>
                    <a:lnTo>
                      <a:pt x="70" y="364"/>
                    </a:lnTo>
                    <a:lnTo>
                      <a:pt x="65" y="379"/>
                    </a:lnTo>
                    <a:lnTo>
                      <a:pt x="65" y="379"/>
                    </a:lnTo>
                    <a:lnTo>
                      <a:pt x="61" y="391"/>
                    </a:lnTo>
                    <a:lnTo>
                      <a:pt x="56" y="403"/>
                    </a:lnTo>
                    <a:lnTo>
                      <a:pt x="53" y="416"/>
                    </a:lnTo>
                    <a:lnTo>
                      <a:pt x="51" y="429"/>
                    </a:lnTo>
                    <a:lnTo>
                      <a:pt x="51" y="429"/>
                    </a:lnTo>
                    <a:lnTo>
                      <a:pt x="49" y="468"/>
                    </a:lnTo>
                    <a:lnTo>
                      <a:pt x="45" y="506"/>
                    </a:lnTo>
                    <a:lnTo>
                      <a:pt x="45" y="506"/>
                    </a:lnTo>
                    <a:lnTo>
                      <a:pt x="41" y="559"/>
                    </a:lnTo>
                    <a:lnTo>
                      <a:pt x="39" y="586"/>
                    </a:lnTo>
                    <a:lnTo>
                      <a:pt x="39" y="613"/>
                    </a:lnTo>
                    <a:lnTo>
                      <a:pt x="39" y="812"/>
                    </a:lnTo>
                    <a:lnTo>
                      <a:pt x="39" y="812"/>
                    </a:lnTo>
                    <a:lnTo>
                      <a:pt x="39" y="830"/>
                    </a:lnTo>
                    <a:lnTo>
                      <a:pt x="41" y="846"/>
                    </a:lnTo>
                    <a:lnTo>
                      <a:pt x="43" y="863"/>
                    </a:lnTo>
                    <a:lnTo>
                      <a:pt x="46" y="879"/>
                    </a:lnTo>
                    <a:lnTo>
                      <a:pt x="54" y="912"/>
                    </a:lnTo>
                    <a:lnTo>
                      <a:pt x="62" y="944"/>
                    </a:lnTo>
                    <a:lnTo>
                      <a:pt x="62" y="944"/>
                    </a:lnTo>
                    <a:lnTo>
                      <a:pt x="73" y="987"/>
                    </a:lnTo>
                    <a:lnTo>
                      <a:pt x="73" y="987"/>
                    </a:lnTo>
                    <a:lnTo>
                      <a:pt x="78" y="1003"/>
                    </a:lnTo>
                    <a:lnTo>
                      <a:pt x="86" y="1020"/>
                    </a:lnTo>
                    <a:lnTo>
                      <a:pt x="93" y="1036"/>
                    </a:lnTo>
                    <a:lnTo>
                      <a:pt x="102" y="1052"/>
                    </a:lnTo>
                    <a:lnTo>
                      <a:pt x="102" y="1052"/>
                    </a:lnTo>
                    <a:lnTo>
                      <a:pt x="112" y="1071"/>
                    </a:lnTo>
                    <a:lnTo>
                      <a:pt x="112" y="1071"/>
                    </a:lnTo>
                    <a:lnTo>
                      <a:pt x="116" y="1079"/>
                    </a:lnTo>
                    <a:lnTo>
                      <a:pt x="119" y="1087"/>
                    </a:lnTo>
                    <a:lnTo>
                      <a:pt x="124" y="1104"/>
                    </a:lnTo>
                    <a:lnTo>
                      <a:pt x="124" y="1104"/>
                    </a:lnTo>
                    <a:lnTo>
                      <a:pt x="131" y="1126"/>
                    </a:lnTo>
                    <a:lnTo>
                      <a:pt x="136" y="1136"/>
                    </a:lnTo>
                    <a:lnTo>
                      <a:pt x="141" y="1147"/>
                    </a:lnTo>
                    <a:lnTo>
                      <a:pt x="141" y="1147"/>
                    </a:lnTo>
                    <a:lnTo>
                      <a:pt x="154" y="1166"/>
                    </a:lnTo>
                    <a:lnTo>
                      <a:pt x="164" y="1184"/>
                    </a:lnTo>
                    <a:lnTo>
                      <a:pt x="173" y="1201"/>
                    </a:lnTo>
                    <a:lnTo>
                      <a:pt x="182" y="1217"/>
                    </a:lnTo>
                    <a:lnTo>
                      <a:pt x="188" y="1232"/>
                    </a:lnTo>
                    <a:lnTo>
                      <a:pt x="192" y="1246"/>
                    </a:lnTo>
                    <a:lnTo>
                      <a:pt x="195" y="1259"/>
                    </a:lnTo>
                    <a:lnTo>
                      <a:pt x="197" y="1271"/>
                    </a:lnTo>
                    <a:lnTo>
                      <a:pt x="197" y="1271"/>
                    </a:lnTo>
                    <a:lnTo>
                      <a:pt x="196" y="1277"/>
                    </a:lnTo>
                    <a:lnTo>
                      <a:pt x="195" y="1280"/>
                    </a:lnTo>
                    <a:lnTo>
                      <a:pt x="193" y="1282"/>
                    </a:lnTo>
                    <a:lnTo>
                      <a:pt x="193" y="1282"/>
                    </a:lnTo>
                    <a:lnTo>
                      <a:pt x="191" y="1284"/>
                    </a:lnTo>
                    <a:lnTo>
                      <a:pt x="188" y="1286"/>
                    </a:lnTo>
                    <a:lnTo>
                      <a:pt x="185" y="1287"/>
                    </a:lnTo>
                    <a:lnTo>
                      <a:pt x="181" y="1287"/>
                    </a:lnTo>
                    <a:lnTo>
                      <a:pt x="181" y="1287"/>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7" name="chenying0907 414"/>
              <p:cNvSpPr/>
              <p:nvPr/>
            </p:nvSpPr>
            <p:spPr bwMode="auto">
              <a:xfrm>
                <a:off x="5559426" y="3148013"/>
                <a:ext cx="134938" cy="661988"/>
              </a:xfrm>
              <a:custGeom>
                <a:avLst/>
                <a:gdLst/>
                <a:ahLst/>
                <a:cxnLst>
                  <a:cxn ang="0">
                    <a:pos x="66" y="1250"/>
                  </a:cxn>
                  <a:cxn ang="0">
                    <a:pos x="58" y="1244"/>
                  </a:cxn>
                  <a:cxn ang="0">
                    <a:pos x="58" y="1224"/>
                  </a:cxn>
                  <a:cxn ang="0">
                    <a:pos x="80" y="1168"/>
                  </a:cxn>
                  <a:cxn ang="0">
                    <a:pos x="111" y="1115"/>
                  </a:cxn>
                  <a:cxn ang="0">
                    <a:pos x="129" y="1073"/>
                  </a:cxn>
                  <a:cxn ang="0">
                    <a:pos x="141" y="1041"/>
                  </a:cxn>
                  <a:cxn ang="0">
                    <a:pos x="168" y="991"/>
                  </a:cxn>
                  <a:cxn ang="0">
                    <a:pos x="192" y="918"/>
                  </a:cxn>
                  <a:cxn ang="0">
                    <a:pos x="210" y="838"/>
                  </a:cxn>
                  <a:cxn ang="0">
                    <a:pos x="214" y="595"/>
                  </a:cxn>
                  <a:cxn ang="0">
                    <a:pos x="208" y="491"/>
                  </a:cxn>
                  <a:cxn ang="0">
                    <a:pos x="202" y="417"/>
                  </a:cxn>
                  <a:cxn ang="0">
                    <a:pos x="188" y="367"/>
                  </a:cxn>
                  <a:cxn ang="0">
                    <a:pos x="177" y="333"/>
                  </a:cxn>
                  <a:cxn ang="0">
                    <a:pos x="155" y="256"/>
                  </a:cxn>
                  <a:cxn ang="0">
                    <a:pos x="115" y="170"/>
                  </a:cxn>
                  <a:cxn ang="0">
                    <a:pos x="92" y="127"/>
                  </a:cxn>
                  <a:cxn ang="0">
                    <a:pos x="70" y="97"/>
                  </a:cxn>
                  <a:cxn ang="0">
                    <a:pos x="49" y="68"/>
                  </a:cxn>
                  <a:cxn ang="0">
                    <a:pos x="40" y="49"/>
                  </a:cxn>
                  <a:cxn ang="0">
                    <a:pos x="21" y="37"/>
                  </a:cxn>
                  <a:cxn ang="0">
                    <a:pos x="7" y="31"/>
                  </a:cxn>
                  <a:cxn ang="0">
                    <a:pos x="0" y="15"/>
                  </a:cxn>
                  <a:cxn ang="0">
                    <a:pos x="8" y="3"/>
                  </a:cxn>
                  <a:cxn ang="0">
                    <a:pos x="17" y="0"/>
                  </a:cxn>
                  <a:cxn ang="0">
                    <a:pos x="47" y="11"/>
                  </a:cxn>
                  <a:cxn ang="0">
                    <a:pos x="71" y="33"/>
                  </a:cxn>
                  <a:cxn ang="0">
                    <a:pos x="82" y="52"/>
                  </a:cxn>
                  <a:cxn ang="0">
                    <a:pos x="98" y="71"/>
                  </a:cxn>
                  <a:cxn ang="0">
                    <a:pos x="135" y="132"/>
                  </a:cxn>
                  <a:cxn ang="0">
                    <a:pos x="156" y="180"/>
                  </a:cxn>
                  <a:cxn ang="0">
                    <a:pos x="182" y="226"/>
                  </a:cxn>
                  <a:cxn ang="0">
                    <a:pos x="204" y="297"/>
                  </a:cxn>
                  <a:cxn ang="0">
                    <a:pos x="226" y="368"/>
                  </a:cxn>
                  <a:cxn ang="0">
                    <a:pos x="237" y="407"/>
                  </a:cxn>
                  <a:cxn ang="0">
                    <a:pos x="249" y="512"/>
                  </a:cxn>
                  <a:cxn ang="0">
                    <a:pos x="253" y="612"/>
                  </a:cxn>
                  <a:cxn ang="0">
                    <a:pos x="250" y="709"/>
                  </a:cxn>
                  <a:cxn ang="0">
                    <a:pos x="249" y="812"/>
                  </a:cxn>
                  <a:cxn ang="0">
                    <a:pos x="237" y="895"/>
                  </a:cxn>
                  <a:cxn ang="0">
                    <a:pos x="225" y="939"/>
                  </a:cxn>
                  <a:cxn ang="0">
                    <a:pos x="208" y="993"/>
                  </a:cxn>
                  <a:cxn ang="0">
                    <a:pos x="188" y="1031"/>
                  </a:cxn>
                  <a:cxn ang="0">
                    <a:pos x="168" y="1070"/>
                  </a:cxn>
                  <a:cxn ang="0">
                    <a:pos x="150" y="1114"/>
                  </a:cxn>
                  <a:cxn ang="0">
                    <a:pos x="122" y="1164"/>
                  </a:cxn>
                  <a:cxn ang="0">
                    <a:pos x="94" y="1224"/>
                  </a:cxn>
                  <a:cxn ang="0">
                    <a:pos x="90" y="1241"/>
                  </a:cxn>
                  <a:cxn ang="0">
                    <a:pos x="73" y="1251"/>
                  </a:cxn>
                </a:cxnLst>
                <a:rect l="0" t="0" r="r" b="b"/>
                <a:pathLst>
                  <a:path w="254" h="1251">
                    <a:moveTo>
                      <a:pt x="73" y="1251"/>
                    </a:moveTo>
                    <a:lnTo>
                      <a:pt x="73" y="1251"/>
                    </a:lnTo>
                    <a:lnTo>
                      <a:pt x="69" y="1251"/>
                    </a:lnTo>
                    <a:lnTo>
                      <a:pt x="66" y="1250"/>
                    </a:lnTo>
                    <a:lnTo>
                      <a:pt x="62" y="1249"/>
                    </a:lnTo>
                    <a:lnTo>
                      <a:pt x="59" y="1246"/>
                    </a:lnTo>
                    <a:lnTo>
                      <a:pt x="59" y="1246"/>
                    </a:lnTo>
                    <a:lnTo>
                      <a:pt x="58" y="1244"/>
                    </a:lnTo>
                    <a:lnTo>
                      <a:pt x="57" y="1241"/>
                    </a:lnTo>
                    <a:lnTo>
                      <a:pt x="56" y="1235"/>
                    </a:lnTo>
                    <a:lnTo>
                      <a:pt x="56" y="1235"/>
                    </a:lnTo>
                    <a:lnTo>
                      <a:pt x="58" y="1224"/>
                    </a:lnTo>
                    <a:lnTo>
                      <a:pt x="61" y="1211"/>
                    </a:lnTo>
                    <a:lnTo>
                      <a:pt x="66" y="1198"/>
                    </a:lnTo>
                    <a:lnTo>
                      <a:pt x="72" y="1183"/>
                    </a:lnTo>
                    <a:lnTo>
                      <a:pt x="80" y="1168"/>
                    </a:lnTo>
                    <a:lnTo>
                      <a:pt x="89" y="1151"/>
                    </a:lnTo>
                    <a:lnTo>
                      <a:pt x="100" y="1134"/>
                    </a:lnTo>
                    <a:lnTo>
                      <a:pt x="111" y="1115"/>
                    </a:lnTo>
                    <a:lnTo>
                      <a:pt x="111" y="1115"/>
                    </a:lnTo>
                    <a:lnTo>
                      <a:pt x="117" y="1105"/>
                    </a:lnTo>
                    <a:lnTo>
                      <a:pt x="121" y="1095"/>
                    </a:lnTo>
                    <a:lnTo>
                      <a:pt x="129" y="1073"/>
                    </a:lnTo>
                    <a:lnTo>
                      <a:pt x="129" y="1073"/>
                    </a:lnTo>
                    <a:lnTo>
                      <a:pt x="135" y="1056"/>
                    </a:lnTo>
                    <a:lnTo>
                      <a:pt x="138" y="1049"/>
                    </a:lnTo>
                    <a:lnTo>
                      <a:pt x="141" y="1041"/>
                    </a:lnTo>
                    <a:lnTo>
                      <a:pt x="141" y="1041"/>
                    </a:lnTo>
                    <a:lnTo>
                      <a:pt x="151" y="1022"/>
                    </a:lnTo>
                    <a:lnTo>
                      <a:pt x="151" y="1022"/>
                    </a:lnTo>
                    <a:lnTo>
                      <a:pt x="161" y="1007"/>
                    </a:lnTo>
                    <a:lnTo>
                      <a:pt x="168" y="991"/>
                    </a:lnTo>
                    <a:lnTo>
                      <a:pt x="175" y="976"/>
                    </a:lnTo>
                    <a:lnTo>
                      <a:pt x="180" y="959"/>
                    </a:lnTo>
                    <a:lnTo>
                      <a:pt x="180" y="959"/>
                    </a:lnTo>
                    <a:lnTo>
                      <a:pt x="192" y="918"/>
                    </a:lnTo>
                    <a:lnTo>
                      <a:pt x="192" y="918"/>
                    </a:lnTo>
                    <a:lnTo>
                      <a:pt x="200" y="887"/>
                    </a:lnTo>
                    <a:lnTo>
                      <a:pt x="207" y="855"/>
                    </a:lnTo>
                    <a:lnTo>
                      <a:pt x="210" y="838"/>
                    </a:lnTo>
                    <a:lnTo>
                      <a:pt x="212" y="823"/>
                    </a:lnTo>
                    <a:lnTo>
                      <a:pt x="214" y="806"/>
                    </a:lnTo>
                    <a:lnTo>
                      <a:pt x="214" y="789"/>
                    </a:lnTo>
                    <a:lnTo>
                      <a:pt x="214" y="595"/>
                    </a:lnTo>
                    <a:lnTo>
                      <a:pt x="214" y="595"/>
                    </a:lnTo>
                    <a:lnTo>
                      <a:pt x="214" y="569"/>
                    </a:lnTo>
                    <a:lnTo>
                      <a:pt x="212" y="543"/>
                    </a:lnTo>
                    <a:lnTo>
                      <a:pt x="208" y="491"/>
                    </a:lnTo>
                    <a:lnTo>
                      <a:pt x="208" y="491"/>
                    </a:lnTo>
                    <a:lnTo>
                      <a:pt x="204" y="454"/>
                    </a:lnTo>
                    <a:lnTo>
                      <a:pt x="202" y="417"/>
                    </a:lnTo>
                    <a:lnTo>
                      <a:pt x="202" y="417"/>
                    </a:lnTo>
                    <a:lnTo>
                      <a:pt x="200" y="404"/>
                    </a:lnTo>
                    <a:lnTo>
                      <a:pt x="197" y="391"/>
                    </a:lnTo>
                    <a:lnTo>
                      <a:pt x="193" y="380"/>
                    </a:lnTo>
                    <a:lnTo>
                      <a:pt x="188" y="367"/>
                    </a:lnTo>
                    <a:lnTo>
                      <a:pt x="188" y="367"/>
                    </a:lnTo>
                    <a:lnTo>
                      <a:pt x="182" y="354"/>
                    </a:lnTo>
                    <a:lnTo>
                      <a:pt x="178" y="340"/>
                    </a:lnTo>
                    <a:lnTo>
                      <a:pt x="177" y="333"/>
                    </a:lnTo>
                    <a:lnTo>
                      <a:pt x="177" y="333"/>
                    </a:lnTo>
                    <a:lnTo>
                      <a:pt x="167" y="294"/>
                    </a:lnTo>
                    <a:lnTo>
                      <a:pt x="155" y="256"/>
                    </a:lnTo>
                    <a:lnTo>
                      <a:pt x="155" y="256"/>
                    </a:lnTo>
                    <a:lnTo>
                      <a:pt x="147" y="234"/>
                    </a:lnTo>
                    <a:lnTo>
                      <a:pt x="138" y="212"/>
                    </a:lnTo>
                    <a:lnTo>
                      <a:pt x="126" y="192"/>
                    </a:lnTo>
                    <a:lnTo>
                      <a:pt x="115" y="170"/>
                    </a:lnTo>
                    <a:lnTo>
                      <a:pt x="115" y="170"/>
                    </a:lnTo>
                    <a:lnTo>
                      <a:pt x="103" y="148"/>
                    </a:lnTo>
                    <a:lnTo>
                      <a:pt x="92" y="127"/>
                    </a:lnTo>
                    <a:lnTo>
                      <a:pt x="92" y="127"/>
                    </a:lnTo>
                    <a:lnTo>
                      <a:pt x="87" y="118"/>
                    </a:lnTo>
                    <a:lnTo>
                      <a:pt x="82" y="111"/>
                    </a:lnTo>
                    <a:lnTo>
                      <a:pt x="70" y="97"/>
                    </a:lnTo>
                    <a:lnTo>
                      <a:pt x="70" y="97"/>
                    </a:lnTo>
                    <a:lnTo>
                      <a:pt x="60" y="86"/>
                    </a:lnTo>
                    <a:lnTo>
                      <a:pt x="52" y="75"/>
                    </a:lnTo>
                    <a:lnTo>
                      <a:pt x="52" y="75"/>
                    </a:lnTo>
                    <a:lnTo>
                      <a:pt x="49" y="68"/>
                    </a:lnTo>
                    <a:lnTo>
                      <a:pt x="46" y="62"/>
                    </a:lnTo>
                    <a:lnTo>
                      <a:pt x="46" y="62"/>
                    </a:lnTo>
                    <a:lnTo>
                      <a:pt x="42" y="52"/>
                    </a:lnTo>
                    <a:lnTo>
                      <a:pt x="40" y="49"/>
                    </a:lnTo>
                    <a:lnTo>
                      <a:pt x="37" y="45"/>
                    </a:lnTo>
                    <a:lnTo>
                      <a:pt x="32" y="42"/>
                    </a:lnTo>
                    <a:lnTo>
                      <a:pt x="27" y="39"/>
                    </a:lnTo>
                    <a:lnTo>
                      <a:pt x="21" y="37"/>
                    </a:lnTo>
                    <a:lnTo>
                      <a:pt x="13" y="34"/>
                    </a:lnTo>
                    <a:lnTo>
                      <a:pt x="13" y="34"/>
                    </a:lnTo>
                    <a:lnTo>
                      <a:pt x="9" y="33"/>
                    </a:lnTo>
                    <a:lnTo>
                      <a:pt x="7" y="31"/>
                    </a:lnTo>
                    <a:lnTo>
                      <a:pt x="4" y="29"/>
                    </a:lnTo>
                    <a:lnTo>
                      <a:pt x="3" y="27"/>
                    </a:lnTo>
                    <a:lnTo>
                      <a:pt x="0" y="20"/>
                    </a:lnTo>
                    <a:lnTo>
                      <a:pt x="0" y="15"/>
                    </a:lnTo>
                    <a:lnTo>
                      <a:pt x="0" y="15"/>
                    </a:lnTo>
                    <a:lnTo>
                      <a:pt x="2" y="10"/>
                    </a:lnTo>
                    <a:lnTo>
                      <a:pt x="6" y="5"/>
                    </a:lnTo>
                    <a:lnTo>
                      <a:pt x="8" y="3"/>
                    </a:lnTo>
                    <a:lnTo>
                      <a:pt x="10" y="1"/>
                    </a:lnTo>
                    <a:lnTo>
                      <a:pt x="13" y="0"/>
                    </a:lnTo>
                    <a:lnTo>
                      <a:pt x="17" y="0"/>
                    </a:lnTo>
                    <a:lnTo>
                      <a:pt x="17" y="0"/>
                    </a:lnTo>
                    <a:lnTo>
                      <a:pt x="22" y="1"/>
                    </a:lnTo>
                    <a:lnTo>
                      <a:pt x="22" y="1"/>
                    </a:lnTo>
                    <a:lnTo>
                      <a:pt x="36" y="5"/>
                    </a:lnTo>
                    <a:lnTo>
                      <a:pt x="47" y="11"/>
                    </a:lnTo>
                    <a:lnTo>
                      <a:pt x="57" y="19"/>
                    </a:lnTo>
                    <a:lnTo>
                      <a:pt x="69" y="30"/>
                    </a:lnTo>
                    <a:lnTo>
                      <a:pt x="69" y="30"/>
                    </a:lnTo>
                    <a:lnTo>
                      <a:pt x="71" y="33"/>
                    </a:lnTo>
                    <a:lnTo>
                      <a:pt x="74" y="37"/>
                    </a:lnTo>
                    <a:lnTo>
                      <a:pt x="78" y="44"/>
                    </a:lnTo>
                    <a:lnTo>
                      <a:pt x="78" y="44"/>
                    </a:lnTo>
                    <a:lnTo>
                      <a:pt x="82" y="52"/>
                    </a:lnTo>
                    <a:lnTo>
                      <a:pt x="84" y="57"/>
                    </a:lnTo>
                    <a:lnTo>
                      <a:pt x="87" y="61"/>
                    </a:lnTo>
                    <a:lnTo>
                      <a:pt x="87" y="61"/>
                    </a:lnTo>
                    <a:lnTo>
                      <a:pt x="98" y="71"/>
                    </a:lnTo>
                    <a:lnTo>
                      <a:pt x="107" y="83"/>
                    </a:lnTo>
                    <a:lnTo>
                      <a:pt x="114" y="95"/>
                    </a:lnTo>
                    <a:lnTo>
                      <a:pt x="121" y="107"/>
                    </a:lnTo>
                    <a:lnTo>
                      <a:pt x="135" y="132"/>
                    </a:lnTo>
                    <a:lnTo>
                      <a:pt x="146" y="158"/>
                    </a:lnTo>
                    <a:lnTo>
                      <a:pt x="146" y="158"/>
                    </a:lnTo>
                    <a:lnTo>
                      <a:pt x="156" y="180"/>
                    </a:lnTo>
                    <a:lnTo>
                      <a:pt x="156" y="180"/>
                    </a:lnTo>
                    <a:lnTo>
                      <a:pt x="164" y="194"/>
                    </a:lnTo>
                    <a:lnTo>
                      <a:pt x="171" y="206"/>
                    </a:lnTo>
                    <a:lnTo>
                      <a:pt x="171" y="206"/>
                    </a:lnTo>
                    <a:lnTo>
                      <a:pt x="182" y="226"/>
                    </a:lnTo>
                    <a:lnTo>
                      <a:pt x="186" y="236"/>
                    </a:lnTo>
                    <a:lnTo>
                      <a:pt x="191" y="247"/>
                    </a:lnTo>
                    <a:lnTo>
                      <a:pt x="191" y="247"/>
                    </a:lnTo>
                    <a:lnTo>
                      <a:pt x="204" y="297"/>
                    </a:lnTo>
                    <a:lnTo>
                      <a:pt x="215" y="342"/>
                    </a:lnTo>
                    <a:lnTo>
                      <a:pt x="215" y="342"/>
                    </a:lnTo>
                    <a:lnTo>
                      <a:pt x="220" y="355"/>
                    </a:lnTo>
                    <a:lnTo>
                      <a:pt x="226" y="368"/>
                    </a:lnTo>
                    <a:lnTo>
                      <a:pt x="226" y="368"/>
                    </a:lnTo>
                    <a:lnTo>
                      <a:pt x="233" y="388"/>
                    </a:lnTo>
                    <a:lnTo>
                      <a:pt x="235" y="397"/>
                    </a:lnTo>
                    <a:lnTo>
                      <a:pt x="237" y="407"/>
                    </a:lnTo>
                    <a:lnTo>
                      <a:pt x="237" y="407"/>
                    </a:lnTo>
                    <a:lnTo>
                      <a:pt x="244" y="466"/>
                    </a:lnTo>
                    <a:lnTo>
                      <a:pt x="244" y="466"/>
                    </a:lnTo>
                    <a:lnTo>
                      <a:pt x="249" y="512"/>
                    </a:lnTo>
                    <a:lnTo>
                      <a:pt x="249" y="512"/>
                    </a:lnTo>
                    <a:lnTo>
                      <a:pt x="253" y="545"/>
                    </a:lnTo>
                    <a:lnTo>
                      <a:pt x="254" y="579"/>
                    </a:lnTo>
                    <a:lnTo>
                      <a:pt x="253" y="612"/>
                    </a:lnTo>
                    <a:lnTo>
                      <a:pt x="251" y="646"/>
                    </a:lnTo>
                    <a:lnTo>
                      <a:pt x="251" y="646"/>
                    </a:lnTo>
                    <a:lnTo>
                      <a:pt x="250" y="677"/>
                    </a:lnTo>
                    <a:lnTo>
                      <a:pt x="250" y="709"/>
                    </a:lnTo>
                    <a:lnTo>
                      <a:pt x="250" y="727"/>
                    </a:lnTo>
                    <a:lnTo>
                      <a:pt x="250" y="727"/>
                    </a:lnTo>
                    <a:lnTo>
                      <a:pt x="250" y="770"/>
                    </a:lnTo>
                    <a:lnTo>
                      <a:pt x="249" y="812"/>
                    </a:lnTo>
                    <a:lnTo>
                      <a:pt x="247" y="832"/>
                    </a:lnTo>
                    <a:lnTo>
                      <a:pt x="245" y="853"/>
                    </a:lnTo>
                    <a:lnTo>
                      <a:pt x="241" y="875"/>
                    </a:lnTo>
                    <a:lnTo>
                      <a:pt x="237" y="895"/>
                    </a:lnTo>
                    <a:lnTo>
                      <a:pt x="237" y="895"/>
                    </a:lnTo>
                    <a:lnTo>
                      <a:pt x="231" y="917"/>
                    </a:lnTo>
                    <a:lnTo>
                      <a:pt x="225" y="939"/>
                    </a:lnTo>
                    <a:lnTo>
                      <a:pt x="225" y="939"/>
                    </a:lnTo>
                    <a:lnTo>
                      <a:pt x="217" y="959"/>
                    </a:lnTo>
                    <a:lnTo>
                      <a:pt x="212" y="981"/>
                    </a:lnTo>
                    <a:lnTo>
                      <a:pt x="212" y="981"/>
                    </a:lnTo>
                    <a:lnTo>
                      <a:pt x="208" y="993"/>
                    </a:lnTo>
                    <a:lnTo>
                      <a:pt x="202" y="1006"/>
                    </a:lnTo>
                    <a:lnTo>
                      <a:pt x="196" y="1018"/>
                    </a:lnTo>
                    <a:lnTo>
                      <a:pt x="188" y="1031"/>
                    </a:lnTo>
                    <a:lnTo>
                      <a:pt x="188" y="1031"/>
                    </a:lnTo>
                    <a:lnTo>
                      <a:pt x="177" y="1050"/>
                    </a:lnTo>
                    <a:lnTo>
                      <a:pt x="173" y="1059"/>
                    </a:lnTo>
                    <a:lnTo>
                      <a:pt x="168" y="1070"/>
                    </a:lnTo>
                    <a:lnTo>
                      <a:pt x="168" y="1070"/>
                    </a:lnTo>
                    <a:lnTo>
                      <a:pt x="164" y="1082"/>
                    </a:lnTo>
                    <a:lnTo>
                      <a:pt x="164" y="1082"/>
                    </a:lnTo>
                    <a:lnTo>
                      <a:pt x="157" y="1099"/>
                    </a:lnTo>
                    <a:lnTo>
                      <a:pt x="150" y="1114"/>
                    </a:lnTo>
                    <a:lnTo>
                      <a:pt x="143" y="1130"/>
                    </a:lnTo>
                    <a:lnTo>
                      <a:pt x="135" y="1144"/>
                    </a:lnTo>
                    <a:lnTo>
                      <a:pt x="135" y="1144"/>
                    </a:lnTo>
                    <a:lnTo>
                      <a:pt x="122" y="1164"/>
                    </a:lnTo>
                    <a:lnTo>
                      <a:pt x="109" y="1188"/>
                    </a:lnTo>
                    <a:lnTo>
                      <a:pt x="103" y="1201"/>
                    </a:lnTo>
                    <a:lnTo>
                      <a:pt x="98" y="1213"/>
                    </a:lnTo>
                    <a:lnTo>
                      <a:pt x="94" y="1224"/>
                    </a:lnTo>
                    <a:lnTo>
                      <a:pt x="92" y="1234"/>
                    </a:lnTo>
                    <a:lnTo>
                      <a:pt x="92" y="1234"/>
                    </a:lnTo>
                    <a:lnTo>
                      <a:pt x="91" y="1238"/>
                    </a:lnTo>
                    <a:lnTo>
                      <a:pt x="90" y="1241"/>
                    </a:lnTo>
                    <a:lnTo>
                      <a:pt x="88" y="1244"/>
                    </a:lnTo>
                    <a:lnTo>
                      <a:pt x="85" y="1246"/>
                    </a:lnTo>
                    <a:lnTo>
                      <a:pt x="79" y="1250"/>
                    </a:lnTo>
                    <a:lnTo>
                      <a:pt x="73" y="1251"/>
                    </a:lnTo>
                    <a:lnTo>
                      <a:pt x="73" y="125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8" name="chenying0907 415"/>
              <p:cNvSpPr/>
              <p:nvPr/>
            </p:nvSpPr>
            <p:spPr bwMode="auto">
              <a:xfrm>
                <a:off x="5618163" y="3146425"/>
                <a:ext cx="193675" cy="657225"/>
              </a:xfrm>
              <a:custGeom>
                <a:avLst/>
                <a:gdLst/>
                <a:ahLst/>
                <a:cxnLst>
                  <a:cxn ang="0">
                    <a:pos x="29" y="1241"/>
                  </a:cxn>
                  <a:cxn ang="0">
                    <a:pos x="21" y="1231"/>
                  </a:cxn>
                  <a:cxn ang="0">
                    <a:pos x="22" y="1216"/>
                  </a:cxn>
                  <a:cxn ang="0">
                    <a:pos x="37" y="1201"/>
                  </a:cxn>
                  <a:cxn ang="0">
                    <a:pos x="66" y="1186"/>
                  </a:cxn>
                  <a:cxn ang="0">
                    <a:pos x="125" y="1154"/>
                  </a:cxn>
                  <a:cxn ang="0">
                    <a:pos x="154" y="1122"/>
                  </a:cxn>
                  <a:cxn ang="0">
                    <a:pos x="200" y="1069"/>
                  </a:cxn>
                  <a:cxn ang="0">
                    <a:pos x="251" y="1009"/>
                  </a:cxn>
                  <a:cxn ang="0">
                    <a:pos x="273" y="965"/>
                  </a:cxn>
                  <a:cxn ang="0">
                    <a:pos x="314" y="827"/>
                  </a:cxn>
                  <a:cxn ang="0">
                    <a:pos x="325" y="757"/>
                  </a:cxn>
                  <a:cxn ang="0">
                    <a:pos x="330" y="644"/>
                  </a:cxn>
                  <a:cxn ang="0">
                    <a:pos x="324" y="570"/>
                  </a:cxn>
                  <a:cxn ang="0">
                    <a:pos x="305" y="434"/>
                  </a:cxn>
                  <a:cxn ang="0">
                    <a:pos x="288" y="354"/>
                  </a:cxn>
                  <a:cxn ang="0">
                    <a:pos x="257" y="277"/>
                  </a:cxn>
                  <a:cxn ang="0">
                    <a:pos x="238" y="239"/>
                  </a:cxn>
                  <a:cxn ang="0">
                    <a:pos x="207" y="198"/>
                  </a:cxn>
                  <a:cxn ang="0">
                    <a:pos x="187" y="173"/>
                  </a:cxn>
                  <a:cxn ang="0">
                    <a:pos x="167" y="148"/>
                  </a:cxn>
                  <a:cxn ang="0">
                    <a:pos x="132" y="123"/>
                  </a:cxn>
                  <a:cxn ang="0">
                    <a:pos x="63" y="65"/>
                  </a:cxn>
                  <a:cxn ang="0">
                    <a:pos x="13" y="39"/>
                  </a:cxn>
                  <a:cxn ang="0">
                    <a:pos x="1" y="27"/>
                  </a:cxn>
                  <a:cxn ang="0">
                    <a:pos x="1" y="13"/>
                  </a:cxn>
                  <a:cxn ang="0">
                    <a:pos x="8" y="2"/>
                  </a:cxn>
                  <a:cxn ang="0">
                    <a:pos x="23" y="1"/>
                  </a:cxn>
                  <a:cxn ang="0">
                    <a:pos x="34" y="9"/>
                  </a:cxn>
                  <a:cxn ang="0">
                    <a:pos x="64" y="23"/>
                  </a:cxn>
                  <a:cxn ang="0">
                    <a:pos x="139" y="80"/>
                  </a:cxn>
                  <a:cxn ang="0">
                    <a:pos x="178" y="111"/>
                  </a:cxn>
                  <a:cxn ang="0">
                    <a:pos x="234" y="172"/>
                  </a:cxn>
                  <a:cxn ang="0">
                    <a:pos x="281" y="244"/>
                  </a:cxn>
                  <a:cxn ang="0">
                    <a:pos x="313" y="317"/>
                  </a:cxn>
                  <a:cxn ang="0">
                    <a:pos x="342" y="432"/>
                  </a:cxn>
                  <a:cxn ang="0">
                    <a:pos x="356" y="550"/>
                  </a:cxn>
                  <a:cxn ang="0">
                    <a:pos x="366" y="650"/>
                  </a:cxn>
                  <a:cxn ang="0">
                    <a:pos x="364" y="730"/>
                  </a:cxn>
                  <a:cxn ang="0">
                    <a:pos x="361" y="791"/>
                  </a:cxn>
                  <a:cxn ang="0">
                    <a:pos x="348" y="839"/>
                  </a:cxn>
                  <a:cxn ang="0">
                    <a:pos x="325" y="927"/>
                  </a:cxn>
                  <a:cxn ang="0">
                    <a:pos x="304" y="984"/>
                  </a:cxn>
                  <a:cxn ang="0">
                    <a:pos x="258" y="1059"/>
                  </a:cxn>
                  <a:cxn ang="0">
                    <a:pos x="192" y="1135"/>
                  </a:cxn>
                  <a:cxn ang="0">
                    <a:pos x="170" y="1160"/>
                  </a:cxn>
                  <a:cxn ang="0">
                    <a:pos x="132" y="1196"/>
                  </a:cxn>
                  <a:cxn ang="0">
                    <a:pos x="104" y="1207"/>
                  </a:cxn>
                  <a:cxn ang="0">
                    <a:pos x="65" y="1224"/>
                  </a:cxn>
                  <a:cxn ang="0">
                    <a:pos x="53" y="1235"/>
                  </a:cxn>
                  <a:cxn ang="0">
                    <a:pos x="39" y="1244"/>
                  </a:cxn>
                </a:cxnLst>
                <a:rect l="0" t="0" r="r" b="b"/>
                <a:pathLst>
                  <a:path w="366" h="1244">
                    <a:moveTo>
                      <a:pt x="39" y="1244"/>
                    </a:moveTo>
                    <a:lnTo>
                      <a:pt x="39" y="1244"/>
                    </a:lnTo>
                    <a:lnTo>
                      <a:pt x="34" y="1243"/>
                    </a:lnTo>
                    <a:lnTo>
                      <a:pt x="29" y="1241"/>
                    </a:lnTo>
                    <a:lnTo>
                      <a:pt x="25" y="1238"/>
                    </a:lnTo>
                    <a:lnTo>
                      <a:pt x="22" y="1234"/>
                    </a:lnTo>
                    <a:lnTo>
                      <a:pt x="22" y="1234"/>
                    </a:lnTo>
                    <a:lnTo>
                      <a:pt x="21" y="1231"/>
                    </a:lnTo>
                    <a:lnTo>
                      <a:pt x="20" y="1227"/>
                    </a:lnTo>
                    <a:lnTo>
                      <a:pt x="20" y="1222"/>
                    </a:lnTo>
                    <a:lnTo>
                      <a:pt x="22" y="1216"/>
                    </a:lnTo>
                    <a:lnTo>
                      <a:pt x="22" y="1216"/>
                    </a:lnTo>
                    <a:lnTo>
                      <a:pt x="25" y="1211"/>
                    </a:lnTo>
                    <a:lnTo>
                      <a:pt x="29" y="1207"/>
                    </a:lnTo>
                    <a:lnTo>
                      <a:pt x="33" y="1204"/>
                    </a:lnTo>
                    <a:lnTo>
                      <a:pt x="37" y="1201"/>
                    </a:lnTo>
                    <a:lnTo>
                      <a:pt x="48" y="1195"/>
                    </a:lnTo>
                    <a:lnTo>
                      <a:pt x="59" y="1190"/>
                    </a:lnTo>
                    <a:lnTo>
                      <a:pt x="66" y="1186"/>
                    </a:lnTo>
                    <a:lnTo>
                      <a:pt x="66" y="1186"/>
                    </a:lnTo>
                    <a:lnTo>
                      <a:pt x="91" y="1175"/>
                    </a:lnTo>
                    <a:lnTo>
                      <a:pt x="103" y="1169"/>
                    </a:lnTo>
                    <a:lnTo>
                      <a:pt x="115" y="1162"/>
                    </a:lnTo>
                    <a:lnTo>
                      <a:pt x="125" y="1154"/>
                    </a:lnTo>
                    <a:lnTo>
                      <a:pt x="135" y="1145"/>
                    </a:lnTo>
                    <a:lnTo>
                      <a:pt x="145" y="1135"/>
                    </a:lnTo>
                    <a:lnTo>
                      <a:pt x="154" y="1122"/>
                    </a:lnTo>
                    <a:lnTo>
                      <a:pt x="154" y="1122"/>
                    </a:lnTo>
                    <a:lnTo>
                      <a:pt x="165" y="1108"/>
                    </a:lnTo>
                    <a:lnTo>
                      <a:pt x="177" y="1095"/>
                    </a:lnTo>
                    <a:lnTo>
                      <a:pt x="200" y="1069"/>
                    </a:lnTo>
                    <a:lnTo>
                      <a:pt x="200" y="1069"/>
                    </a:lnTo>
                    <a:lnTo>
                      <a:pt x="218" y="1050"/>
                    </a:lnTo>
                    <a:lnTo>
                      <a:pt x="236" y="1030"/>
                    </a:lnTo>
                    <a:lnTo>
                      <a:pt x="244" y="1020"/>
                    </a:lnTo>
                    <a:lnTo>
                      <a:pt x="251" y="1009"/>
                    </a:lnTo>
                    <a:lnTo>
                      <a:pt x="258" y="997"/>
                    </a:lnTo>
                    <a:lnTo>
                      <a:pt x="263" y="985"/>
                    </a:lnTo>
                    <a:lnTo>
                      <a:pt x="263" y="985"/>
                    </a:lnTo>
                    <a:lnTo>
                      <a:pt x="273" y="965"/>
                    </a:lnTo>
                    <a:lnTo>
                      <a:pt x="280" y="946"/>
                    </a:lnTo>
                    <a:lnTo>
                      <a:pt x="293" y="905"/>
                    </a:lnTo>
                    <a:lnTo>
                      <a:pt x="305" y="866"/>
                    </a:lnTo>
                    <a:lnTo>
                      <a:pt x="314" y="827"/>
                    </a:lnTo>
                    <a:lnTo>
                      <a:pt x="314" y="827"/>
                    </a:lnTo>
                    <a:lnTo>
                      <a:pt x="319" y="804"/>
                    </a:lnTo>
                    <a:lnTo>
                      <a:pt x="323" y="780"/>
                    </a:lnTo>
                    <a:lnTo>
                      <a:pt x="325" y="757"/>
                    </a:lnTo>
                    <a:lnTo>
                      <a:pt x="327" y="734"/>
                    </a:lnTo>
                    <a:lnTo>
                      <a:pt x="330" y="711"/>
                    </a:lnTo>
                    <a:lnTo>
                      <a:pt x="330" y="689"/>
                    </a:lnTo>
                    <a:lnTo>
                      <a:pt x="330" y="644"/>
                    </a:lnTo>
                    <a:lnTo>
                      <a:pt x="330" y="644"/>
                    </a:lnTo>
                    <a:lnTo>
                      <a:pt x="328" y="619"/>
                    </a:lnTo>
                    <a:lnTo>
                      <a:pt x="327" y="595"/>
                    </a:lnTo>
                    <a:lnTo>
                      <a:pt x="324" y="570"/>
                    </a:lnTo>
                    <a:lnTo>
                      <a:pt x="322" y="545"/>
                    </a:lnTo>
                    <a:lnTo>
                      <a:pt x="315" y="496"/>
                    </a:lnTo>
                    <a:lnTo>
                      <a:pt x="307" y="447"/>
                    </a:lnTo>
                    <a:lnTo>
                      <a:pt x="305" y="434"/>
                    </a:lnTo>
                    <a:lnTo>
                      <a:pt x="305" y="434"/>
                    </a:lnTo>
                    <a:lnTo>
                      <a:pt x="298" y="394"/>
                    </a:lnTo>
                    <a:lnTo>
                      <a:pt x="293" y="374"/>
                    </a:lnTo>
                    <a:lnTo>
                      <a:pt x="288" y="354"/>
                    </a:lnTo>
                    <a:lnTo>
                      <a:pt x="282" y="333"/>
                    </a:lnTo>
                    <a:lnTo>
                      <a:pt x="275" y="314"/>
                    </a:lnTo>
                    <a:lnTo>
                      <a:pt x="267" y="295"/>
                    </a:lnTo>
                    <a:lnTo>
                      <a:pt x="257" y="277"/>
                    </a:lnTo>
                    <a:lnTo>
                      <a:pt x="257" y="277"/>
                    </a:lnTo>
                    <a:lnTo>
                      <a:pt x="246" y="256"/>
                    </a:lnTo>
                    <a:lnTo>
                      <a:pt x="246" y="256"/>
                    </a:lnTo>
                    <a:lnTo>
                      <a:pt x="238" y="239"/>
                    </a:lnTo>
                    <a:lnTo>
                      <a:pt x="229" y="224"/>
                    </a:lnTo>
                    <a:lnTo>
                      <a:pt x="219" y="210"/>
                    </a:lnTo>
                    <a:lnTo>
                      <a:pt x="213" y="203"/>
                    </a:lnTo>
                    <a:lnTo>
                      <a:pt x="207" y="198"/>
                    </a:lnTo>
                    <a:lnTo>
                      <a:pt x="207" y="198"/>
                    </a:lnTo>
                    <a:lnTo>
                      <a:pt x="201" y="193"/>
                    </a:lnTo>
                    <a:lnTo>
                      <a:pt x="196" y="187"/>
                    </a:lnTo>
                    <a:lnTo>
                      <a:pt x="187" y="173"/>
                    </a:lnTo>
                    <a:lnTo>
                      <a:pt x="187" y="173"/>
                    </a:lnTo>
                    <a:lnTo>
                      <a:pt x="181" y="165"/>
                    </a:lnTo>
                    <a:lnTo>
                      <a:pt x="175" y="157"/>
                    </a:lnTo>
                    <a:lnTo>
                      <a:pt x="167" y="148"/>
                    </a:lnTo>
                    <a:lnTo>
                      <a:pt x="160" y="143"/>
                    </a:lnTo>
                    <a:lnTo>
                      <a:pt x="160" y="143"/>
                    </a:lnTo>
                    <a:lnTo>
                      <a:pt x="146" y="133"/>
                    </a:lnTo>
                    <a:lnTo>
                      <a:pt x="132" y="123"/>
                    </a:lnTo>
                    <a:lnTo>
                      <a:pt x="105" y="100"/>
                    </a:lnTo>
                    <a:lnTo>
                      <a:pt x="105" y="100"/>
                    </a:lnTo>
                    <a:lnTo>
                      <a:pt x="85" y="82"/>
                    </a:lnTo>
                    <a:lnTo>
                      <a:pt x="63" y="65"/>
                    </a:lnTo>
                    <a:lnTo>
                      <a:pt x="52" y="57"/>
                    </a:lnTo>
                    <a:lnTo>
                      <a:pt x="39" y="50"/>
                    </a:lnTo>
                    <a:lnTo>
                      <a:pt x="27" y="44"/>
                    </a:lnTo>
                    <a:lnTo>
                      <a:pt x="13" y="39"/>
                    </a:lnTo>
                    <a:lnTo>
                      <a:pt x="13" y="39"/>
                    </a:lnTo>
                    <a:lnTo>
                      <a:pt x="8" y="37"/>
                    </a:lnTo>
                    <a:lnTo>
                      <a:pt x="4" y="33"/>
                    </a:lnTo>
                    <a:lnTo>
                      <a:pt x="1" y="27"/>
                    </a:lnTo>
                    <a:lnTo>
                      <a:pt x="0" y="21"/>
                    </a:lnTo>
                    <a:lnTo>
                      <a:pt x="0" y="17"/>
                    </a:lnTo>
                    <a:lnTo>
                      <a:pt x="0" y="17"/>
                    </a:lnTo>
                    <a:lnTo>
                      <a:pt x="1" y="13"/>
                    </a:lnTo>
                    <a:lnTo>
                      <a:pt x="2" y="9"/>
                    </a:lnTo>
                    <a:lnTo>
                      <a:pt x="4" y="6"/>
                    </a:lnTo>
                    <a:lnTo>
                      <a:pt x="6" y="4"/>
                    </a:lnTo>
                    <a:lnTo>
                      <a:pt x="8" y="2"/>
                    </a:lnTo>
                    <a:lnTo>
                      <a:pt x="11" y="1"/>
                    </a:lnTo>
                    <a:lnTo>
                      <a:pt x="19" y="0"/>
                    </a:lnTo>
                    <a:lnTo>
                      <a:pt x="19" y="0"/>
                    </a:lnTo>
                    <a:lnTo>
                      <a:pt x="23" y="1"/>
                    </a:lnTo>
                    <a:lnTo>
                      <a:pt x="27" y="2"/>
                    </a:lnTo>
                    <a:lnTo>
                      <a:pt x="31" y="4"/>
                    </a:lnTo>
                    <a:lnTo>
                      <a:pt x="33" y="7"/>
                    </a:lnTo>
                    <a:lnTo>
                      <a:pt x="34" y="9"/>
                    </a:lnTo>
                    <a:lnTo>
                      <a:pt x="36" y="9"/>
                    </a:lnTo>
                    <a:lnTo>
                      <a:pt x="36" y="9"/>
                    </a:lnTo>
                    <a:lnTo>
                      <a:pt x="51" y="15"/>
                    </a:lnTo>
                    <a:lnTo>
                      <a:pt x="64" y="23"/>
                    </a:lnTo>
                    <a:lnTo>
                      <a:pt x="77" y="32"/>
                    </a:lnTo>
                    <a:lnTo>
                      <a:pt x="90" y="40"/>
                    </a:lnTo>
                    <a:lnTo>
                      <a:pt x="115" y="60"/>
                    </a:lnTo>
                    <a:lnTo>
                      <a:pt x="139" y="80"/>
                    </a:lnTo>
                    <a:lnTo>
                      <a:pt x="139" y="80"/>
                    </a:lnTo>
                    <a:lnTo>
                      <a:pt x="158" y="96"/>
                    </a:lnTo>
                    <a:lnTo>
                      <a:pt x="178" y="111"/>
                    </a:lnTo>
                    <a:lnTo>
                      <a:pt x="178" y="111"/>
                    </a:lnTo>
                    <a:lnTo>
                      <a:pt x="193" y="125"/>
                    </a:lnTo>
                    <a:lnTo>
                      <a:pt x="208" y="139"/>
                    </a:lnTo>
                    <a:lnTo>
                      <a:pt x="222" y="156"/>
                    </a:lnTo>
                    <a:lnTo>
                      <a:pt x="234" y="172"/>
                    </a:lnTo>
                    <a:lnTo>
                      <a:pt x="247" y="190"/>
                    </a:lnTo>
                    <a:lnTo>
                      <a:pt x="258" y="208"/>
                    </a:lnTo>
                    <a:lnTo>
                      <a:pt x="281" y="244"/>
                    </a:lnTo>
                    <a:lnTo>
                      <a:pt x="281" y="244"/>
                    </a:lnTo>
                    <a:lnTo>
                      <a:pt x="290" y="262"/>
                    </a:lnTo>
                    <a:lnTo>
                      <a:pt x="299" y="281"/>
                    </a:lnTo>
                    <a:lnTo>
                      <a:pt x="307" y="298"/>
                    </a:lnTo>
                    <a:lnTo>
                      <a:pt x="313" y="317"/>
                    </a:lnTo>
                    <a:lnTo>
                      <a:pt x="319" y="335"/>
                    </a:lnTo>
                    <a:lnTo>
                      <a:pt x="325" y="355"/>
                    </a:lnTo>
                    <a:lnTo>
                      <a:pt x="335" y="393"/>
                    </a:lnTo>
                    <a:lnTo>
                      <a:pt x="342" y="432"/>
                    </a:lnTo>
                    <a:lnTo>
                      <a:pt x="347" y="472"/>
                    </a:lnTo>
                    <a:lnTo>
                      <a:pt x="352" y="511"/>
                    </a:lnTo>
                    <a:lnTo>
                      <a:pt x="356" y="550"/>
                    </a:lnTo>
                    <a:lnTo>
                      <a:pt x="356" y="550"/>
                    </a:lnTo>
                    <a:lnTo>
                      <a:pt x="364" y="615"/>
                    </a:lnTo>
                    <a:lnTo>
                      <a:pt x="364" y="615"/>
                    </a:lnTo>
                    <a:lnTo>
                      <a:pt x="365" y="633"/>
                    </a:lnTo>
                    <a:lnTo>
                      <a:pt x="366" y="650"/>
                    </a:lnTo>
                    <a:lnTo>
                      <a:pt x="365" y="686"/>
                    </a:lnTo>
                    <a:lnTo>
                      <a:pt x="365" y="686"/>
                    </a:lnTo>
                    <a:lnTo>
                      <a:pt x="364" y="723"/>
                    </a:lnTo>
                    <a:lnTo>
                      <a:pt x="364" y="730"/>
                    </a:lnTo>
                    <a:lnTo>
                      <a:pt x="364" y="730"/>
                    </a:lnTo>
                    <a:lnTo>
                      <a:pt x="364" y="751"/>
                    </a:lnTo>
                    <a:lnTo>
                      <a:pt x="363" y="770"/>
                    </a:lnTo>
                    <a:lnTo>
                      <a:pt x="361" y="791"/>
                    </a:lnTo>
                    <a:lnTo>
                      <a:pt x="358" y="800"/>
                    </a:lnTo>
                    <a:lnTo>
                      <a:pt x="355" y="810"/>
                    </a:lnTo>
                    <a:lnTo>
                      <a:pt x="355" y="810"/>
                    </a:lnTo>
                    <a:lnTo>
                      <a:pt x="348" y="839"/>
                    </a:lnTo>
                    <a:lnTo>
                      <a:pt x="341" y="868"/>
                    </a:lnTo>
                    <a:lnTo>
                      <a:pt x="341" y="868"/>
                    </a:lnTo>
                    <a:lnTo>
                      <a:pt x="334" y="897"/>
                    </a:lnTo>
                    <a:lnTo>
                      <a:pt x="325" y="927"/>
                    </a:lnTo>
                    <a:lnTo>
                      <a:pt x="316" y="956"/>
                    </a:lnTo>
                    <a:lnTo>
                      <a:pt x="310" y="971"/>
                    </a:lnTo>
                    <a:lnTo>
                      <a:pt x="304" y="984"/>
                    </a:lnTo>
                    <a:lnTo>
                      <a:pt x="304" y="984"/>
                    </a:lnTo>
                    <a:lnTo>
                      <a:pt x="294" y="1004"/>
                    </a:lnTo>
                    <a:lnTo>
                      <a:pt x="283" y="1022"/>
                    </a:lnTo>
                    <a:lnTo>
                      <a:pt x="271" y="1041"/>
                    </a:lnTo>
                    <a:lnTo>
                      <a:pt x="258" y="1059"/>
                    </a:lnTo>
                    <a:lnTo>
                      <a:pt x="244" y="1078"/>
                    </a:lnTo>
                    <a:lnTo>
                      <a:pt x="228" y="1097"/>
                    </a:lnTo>
                    <a:lnTo>
                      <a:pt x="211" y="1115"/>
                    </a:lnTo>
                    <a:lnTo>
                      <a:pt x="192" y="1135"/>
                    </a:lnTo>
                    <a:lnTo>
                      <a:pt x="192" y="1135"/>
                    </a:lnTo>
                    <a:lnTo>
                      <a:pt x="181" y="1147"/>
                    </a:lnTo>
                    <a:lnTo>
                      <a:pt x="170" y="1160"/>
                    </a:lnTo>
                    <a:lnTo>
                      <a:pt x="170" y="1160"/>
                    </a:lnTo>
                    <a:lnTo>
                      <a:pt x="161" y="1171"/>
                    </a:lnTo>
                    <a:lnTo>
                      <a:pt x="151" y="1181"/>
                    </a:lnTo>
                    <a:lnTo>
                      <a:pt x="139" y="1191"/>
                    </a:lnTo>
                    <a:lnTo>
                      <a:pt x="132" y="1196"/>
                    </a:lnTo>
                    <a:lnTo>
                      <a:pt x="124" y="1200"/>
                    </a:lnTo>
                    <a:lnTo>
                      <a:pt x="124" y="1200"/>
                    </a:lnTo>
                    <a:lnTo>
                      <a:pt x="116" y="1203"/>
                    </a:lnTo>
                    <a:lnTo>
                      <a:pt x="104" y="1207"/>
                    </a:lnTo>
                    <a:lnTo>
                      <a:pt x="104" y="1207"/>
                    </a:lnTo>
                    <a:lnTo>
                      <a:pt x="87" y="1213"/>
                    </a:lnTo>
                    <a:lnTo>
                      <a:pt x="71" y="1221"/>
                    </a:lnTo>
                    <a:lnTo>
                      <a:pt x="65" y="1224"/>
                    </a:lnTo>
                    <a:lnTo>
                      <a:pt x="60" y="1228"/>
                    </a:lnTo>
                    <a:lnTo>
                      <a:pt x="56" y="1231"/>
                    </a:lnTo>
                    <a:lnTo>
                      <a:pt x="53" y="1235"/>
                    </a:lnTo>
                    <a:lnTo>
                      <a:pt x="53" y="1235"/>
                    </a:lnTo>
                    <a:lnTo>
                      <a:pt x="50" y="1240"/>
                    </a:lnTo>
                    <a:lnTo>
                      <a:pt x="47" y="1242"/>
                    </a:lnTo>
                    <a:lnTo>
                      <a:pt x="42" y="1243"/>
                    </a:lnTo>
                    <a:lnTo>
                      <a:pt x="39" y="1244"/>
                    </a:lnTo>
                    <a:lnTo>
                      <a:pt x="39" y="1244"/>
                    </a:lnTo>
                    <a:close/>
                  </a:path>
                </a:pathLst>
              </a:custGeom>
              <a:solidFill>
                <a:sysClr val="windowText" lastClr="000000"/>
              </a:solid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sp>
        <p:nvSpPr>
          <p:cNvPr id="193" name="TextBox 43"/>
          <p:cNvSpPr txBox="1"/>
          <p:nvPr/>
        </p:nvSpPr>
        <p:spPr>
          <a:xfrm>
            <a:off x="2466340" y="1927225"/>
            <a:ext cx="7660005" cy="2215515"/>
          </a:xfrm>
          <a:prstGeom prst="rect">
            <a:avLst/>
          </a:prstGeom>
          <a:noFill/>
        </p:spPr>
        <p:txBody>
          <a:bodyPr wrap="square" lIns="0" tIns="0" rIns="0" bIns="0" rtlCol="0">
            <a:spAutoFit/>
          </a:bodyPr>
          <a:lstStyle/>
          <a:p>
            <a:pPr algn="l" defTabSz="866775" fontAlgn="base">
              <a:lnSpc>
                <a:spcPct val="120000"/>
              </a:lnSpc>
              <a:spcBef>
                <a:spcPct val="0"/>
              </a:spcBef>
              <a:spcAft>
                <a:spcPct val="0"/>
              </a:spcAft>
            </a:pPr>
            <a:r>
              <a:rPr lang="en-US" altLang="zh-TW" sz="20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面向对象方法的出发点和基本原则是</a:t>
            </a:r>
            <a:r>
              <a:rPr lang="zh-TW"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尽可能模拟人类习惯的思考问题的方式，使软件开发的方法与过程尽可能接近人类认识世界、解决问题的方法与过程</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。由于客观世界的问题都是由客观世界中的实体及实体相互间的关系构成的，因此把客观世界中的实体抽象为对象。也就是说“面向对象</a:t>
            </a:r>
            <a:r>
              <a:rPr lang="zh-CN"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”是</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一种认识客观世界的世界观，是从结构组织角度模拟客观世界的一种方法。</a:t>
            </a:r>
            <a:endParaRPr lang="zh-TW" altLang="zh-CN" sz="20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5" name="TextBox 43"/>
          <p:cNvSpPr txBox="1"/>
          <p:nvPr/>
        </p:nvSpPr>
        <p:spPr>
          <a:xfrm>
            <a:off x="2466340" y="4467225"/>
            <a:ext cx="6118225" cy="1538605"/>
          </a:xfrm>
          <a:prstGeom prst="rect">
            <a:avLst/>
          </a:prstGeom>
          <a:noFill/>
        </p:spPr>
        <p:txBody>
          <a:bodyPr wrap="square" lIns="0" tIns="0" rIns="0" bIns="0" rtlCol="0">
            <a:spAutoFit/>
          </a:bodyPr>
          <a:lstStyle/>
          <a:p>
            <a:pPr indent="317500" algn="just">
              <a:lnSpc>
                <a:spcPct val="100000"/>
              </a:lnSpc>
            </a:pPr>
            <a:r>
              <a:rPr lang="en-US" altLang="zh-TW" sz="2000" dirty="0">
                <a:latin typeface="微软雅黑" panose="020B0503020204020204" pitchFamily="34" charset="-122"/>
                <a:ea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sym typeface="+mn-ea"/>
              </a:rPr>
              <a:t>根据上述可知，面向对象所带来的好处是</a:t>
            </a:r>
            <a:r>
              <a:rPr lang="zh-TW" altLang="zh-CN" sz="2000" dirty="0">
                <a:solidFill>
                  <a:srgbClr val="FF0000"/>
                </a:solidFill>
                <a:latin typeface="微软雅黑" panose="020B0503020204020204" pitchFamily="34" charset="-122"/>
                <a:ea typeface="微软雅黑" panose="020B0503020204020204" pitchFamily="34" charset="-122"/>
                <a:sym typeface="+mn-ea"/>
              </a:rPr>
              <a:t>程序的稳定性与可修改性</a:t>
            </a:r>
            <a:r>
              <a:rPr lang="zh-TW" altLang="zh-CN" sz="2000" dirty="0">
                <a:latin typeface="微软雅黑" panose="020B0503020204020204" pitchFamily="34" charset="-122"/>
                <a:ea typeface="微软雅黑" panose="020B0503020204020204" pitchFamily="34" charset="-122"/>
                <a:sym typeface="+mn-ea"/>
              </a:rPr>
              <a:t>（由于把客观世界分解成一个一个的对象，并且把数据和操作都封装在对象的内部）、</a:t>
            </a:r>
            <a:r>
              <a:rPr lang="zh-TW" altLang="zh-CN" sz="2000" dirty="0">
                <a:solidFill>
                  <a:srgbClr val="FF0000"/>
                </a:solidFill>
                <a:latin typeface="微软雅黑" panose="020B0503020204020204" pitchFamily="34" charset="-122"/>
                <a:ea typeface="微软雅黑" panose="020B0503020204020204" pitchFamily="34" charset="-122"/>
                <a:sym typeface="+mn-ea"/>
              </a:rPr>
              <a:t>可重用性</a:t>
            </a:r>
            <a:r>
              <a:rPr lang="zh-TW" altLang="zh-CN" sz="2000" dirty="0">
                <a:latin typeface="微软雅黑" panose="020B0503020204020204" pitchFamily="34" charset="-122"/>
                <a:ea typeface="微软雅黑" panose="020B0503020204020204" pitchFamily="34" charset="-122"/>
                <a:sym typeface="+mn-ea"/>
              </a:rPr>
              <a:t>（通过面向对象技术，不仅可以重用代码，而且可以重用需求分析、设计、用户界面等）。</a:t>
            </a:r>
            <a:endParaRPr lang="zh-TW" altLang="zh-CN" sz="2000" b="1" dirty="0">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方法要点</a:t>
            </a:r>
            <a:endParaRPr lang="zh-CN" altLang="en-US" sz="3600" dirty="0">
              <a:cs typeface="+mn-ea"/>
              <a:sym typeface="+mn-lt"/>
            </a:endParaRPr>
          </a:p>
        </p:txBody>
      </p:sp>
      <p:pic>
        <p:nvPicPr>
          <p:cNvPr id="3" name="图片 2"/>
          <p:cNvPicPr>
            <a:picLocks noChangeAspect="1"/>
          </p:cNvPicPr>
          <p:nvPr/>
        </p:nvPicPr>
        <p:blipFill>
          <a:blip r:embed="rId2" cstate="screen"/>
          <a:stretch>
            <a:fillRect/>
          </a:stretch>
        </p:blipFill>
        <p:spPr>
          <a:xfrm>
            <a:off x="7526020" y="231775"/>
            <a:ext cx="2469515" cy="2469515"/>
          </a:xfrm>
          <a:prstGeom prst="rect">
            <a:avLst/>
          </a:prstGeom>
        </p:spPr>
      </p:pic>
      <p:sp>
        <p:nvSpPr>
          <p:cNvPr id="5" name="Freeform 21"/>
          <p:cNvSpPr>
            <a:spLocks noEditPoints="1"/>
          </p:cNvSpPr>
          <p:nvPr/>
        </p:nvSpPr>
        <p:spPr bwMode="auto">
          <a:xfrm>
            <a:off x="1076885" y="1656525"/>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7" name="Text Placeholder 33"/>
          <p:cNvSpPr txBox="1"/>
          <p:nvPr/>
        </p:nvSpPr>
        <p:spPr>
          <a:xfrm>
            <a:off x="1134745" y="1955165"/>
            <a:ext cx="5927725"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6575"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（1）认为客观世界是由各种对象组成的，任何事物都是对象，复杂的对象可以由比较简单的对象以某种方式组合而成。按照这种观点，可以认为整个世界就是一个最复杂的对象。因此，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面向对象的软件系统是由对象组成的，软件中的任何元素都是对象，复杂的软件对象由比较简单的对象组合而成。</a:t>
            </a:r>
            <a:endParaRPr lang="zh-TW" altLang="zh-CN" sz="2000" b="1"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8" name="Freeform 21"/>
          <p:cNvSpPr>
            <a:spLocks noEditPoints="1"/>
          </p:cNvSpPr>
          <p:nvPr/>
        </p:nvSpPr>
        <p:spPr bwMode="auto">
          <a:xfrm>
            <a:off x="1034975" y="3844620"/>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0" name="Text Placeholder 33"/>
          <p:cNvSpPr txBox="1"/>
          <p:nvPr/>
        </p:nvSpPr>
        <p:spPr>
          <a:xfrm>
            <a:off x="1035050" y="4185285"/>
            <a:ext cx="6134100"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975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（2）把所有对象都划分成各种对象类，每个对象类都定义了一组数据和一组方法，数据用于表示对象的静态属性，是对象的状态信息。因此，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每当建立该对象类的一个新实例时，就按照类中对数据的定义为这个新对象生成一组专用的数据</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，以便描述该对象独特的属性值。</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1" name="Freeform 21"/>
          <p:cNvSpPr>
            <a:spLocks noEditPoints="1"/>
          </p:cNvSpPr>
          <p:nvPr/>
        </p:nvSpPr>
        <p:spPr bwMode="auto">
          <a:xfrm>
            <a:off x="7753552" y="2655257"/>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3" name="Text Placeholder 33"/>
          <p:cNvSpPr txBox="1"/>
          <p:nvPr/>
        </p:nvSpPr>
        <p:spPr>
          <a:xfrm>
            <a:off x="7861843" y="2982888"/>
            <a:ext cx="320548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（3）按照子类与父类的关系，把若干个对象类组成一个层次结构的系统。</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4" name="Freeform 21"/>
          <p:cNvSpPr>
            <a:spLocks noEditPoints="1"/>
          </p:cNvSpPr>
          <p:nvPr/>
        </p:nvSpPr>
        <p:spPr bwMode="auto">
          <a:xfrm>
            <a:off x="7861843" y="4490783"/>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6" name="Text Placeholder 33"/>
          <p:cNvSpPr txBox="1"/>
          <p:nvPr/>
        </p:nvSpPr>
        <p:spPr>
          <a:xfrm>
            <a:off x="7973658" y="4736860"/>
            <a:ext cx="274955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spcAft>
                <a:spcPts val="900"/>
              </a:spcAft>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（4）对象彼此之间仅能通过</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传递消息</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进行联系。</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使用工具</a:t>
            </a:r>
            <a:endParaRPr lang="zh-CN" altLang="en-US" sz="3600" dirty="0">
              <a:cs typeface="+mn-ea"/>
              <a:sym typeface="+mn-lt"/>
            </a:endParaRPr>
          </a:p>
        </p:txBody>
      </p:sp>
      <p:sp>
        <p:nvSpPr>
          <p:cNvPr id="16" name="Text Placeholder 33"/>
          <p:cNvSpPr txBox="1"/>
          <p:nvPr/>
        </p:nvSpPr>
        <p:spPr>
          <a:xfrm>
            <a:off x="1020445" y="2595880"/>
            <a:ext cx="3477260" cy="30734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spcAft>
                <a:spcPts val="900"/>
              </a:spcAft>
              <a:buNone/>
              <a:tabLst>
                <a:tab pos="557530" algn="l"/>
              </a:tabLst>
            </a:pPr>
            <a:r>
              <a:rPr lang="zh-CN" altLang="en-US"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使用了</a:t>
            </a:r>
            <a:r>
              <a:rPr lang="en-US"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ProcessOn</a:t>
            </a:r>
            <a:r>
              <a:rPr lang="zh-CN" altLang="en-US"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工具</a:t>
            </a:r>
            <a:endParaRPr lang="zh-CN" altLang="en-US"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pic>
        <p:nvPicPr>
          <p:cNvPr id="4" name="图片 3"/>
          <p:cNvPicPr>
            <a:picLocks noChangeAspect="1"/>
          </p:cNvPicPr>
          <p:nvPr/>
        </p:nvPicPr>
        <p:blipFill>
          <a:blip r:embed="rId2"/>
          <a:stretch>
            <a:fillRect/>
          </a:stretch>
        </p:blipFill>
        <p:spPr>
          <a:xfrm>
            <a:off x="4064635" y="1961515"/>
            <a:ext cx="6928485" cy="4330065"/>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a:t>
            </a:r>
            <a:endParaRPr lang="zh-CN" altLang="en-US" sz="3600" dirty="0">
              <a:cs typeface="+mn-ea"/>
              <a:sym typeface="+mn-lt"/>
            </a:endParaRPr>
          </a:p>
        </p:txBody>
      </p:sp>
      <p:sp>
        <p:nvSpPr>
          <p:cNvPr id="25" name="文本框 24"/>
          <p:cNvSpPr txBox="1"/>
          <p:nvPr/>
        </p:nvSpPr>
        <p:spPr>
          <a:xfrm>
            <a:off x="1360170" y="2217083"/>
            <a:ext cx="9845040" cy="1938992"/>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sym typeface="+mn-ea"/>
              </a:rPr>
              <a:t>对象（</a:t>
            </a:r>
            <a:r>
              <a:rPr lang="en-US" altLang="zh-CN" sz="2400" dirty="0">
                <a:latin typeface="微软雅黑" panose="020B0503020204020204" pitchFamily="34" charset="-122"/>
                <a:ea typeface="微软雅黑" panose="020B0503020204020204" pitchFamily="34" charset="-122"/>
                <a:sym typeface="+mn-ea"/>
              </a:rPr>
              <a:t>Object</a:t>
            </a:r>
            <a:r>
              <a:rPr lang="zh-CN" altLang="en-US" sz="2400" dirty="0">
                <a:latin typeface="微软雅黑" panose="020B0503020204020204" pitchFamily="34" charset="-122"/>
                <a:ea typeface="微软雅黑" panose="020B0503020204020204" pitchFamily="34" charset="-122"/>
                <a:sym typeface="+mn-ea"/>
              </a:rPr>
              <a:t>）是</a:t>
            </a:r>
            <a:r>
              <a:rPr lang="zh-CN" altLang="en-US" sz="2400" dirty="0">
                <a:solidFill>
                  <a:srgbClr val="FF0000"/>
                </a:solidFill>
                <a:latin typeface="微软雅黑" panose="020B0503020204020204" pitchFamily="34" charset="-122"/>
                <a:ea typeface="微软雅黑" panose="020B0503020204020204" pitchFamily="34" charset="-122"/>
                <a:sym typeface="+mn-ea"/>
              </a:rPr>
              <a:t>面向对象的基本构造单元</a:t>
            </a:r>
            <a:r>
              <a:rPr lang="zh-CN" altLang="en-US" sz="2400" dirty="0">
                <a:latin typeface="微软雅黑" panose="020B0503020204020204" pitchFamily="34" charset="-122"/>
                <a:ea typeface="微软雅黑" panose="020B0503020204020204" pitchFamily="34" charset="-122"/>
                <a:sym typeface="+mn-ea"/>
              </a:rPr>
              <a:t>，是系统中用来描述客观事物的一个实体。一个对象由一组属性和对属性进行操作的一组方法组成。对象不仅能表示结构化的数据，而且也能表示抽象的事件、规则以及复杂的工程实体，这是结构化方法所不能做到的。因此，对象具有很强的</a:t>
            </a:r>
            <a:r>
              <a:rPr lang="zh-CN" altLang="en-US" sz="2400" dirty="0">
                <a:solidFill>
                  <a:srgbClr val="FF0000"/>
                </a:solidFill>
                <a:latin typeface="微软雅黑" panose="020B0503020204020204" pitchFamily="34" charset="-122"/>
                <a:ea typeface="微软雅黑" panose="020B0503020204020204" pitchFamily="34" charset="-122"/>
                <a:sym typeface="+mn-ea"/>
              </a:rPr>
              <a:t>表达能力</a:t>
            </a:r>
            <a:r>
              <a:rPr lang="zh-CN" altLang="en-US" sz="2400" dirty="0">
                <a:latin typeface="微软雅黑" panose="020B0503020204020204" pitchFamily="34" charset="-122"/>
                <a:ea typeface="微软雅黑" panose="020B0503020204020204" pitchFamily="34" charset="-122"/>
                <a:sym typeface="+mn-ea"/>
              </a:rPr>
              <a:t>和</a:t>
            </a:r>
            <a:r>
              <a:rPr lang="zh-CN" altLang="en-US" sz="2400" dirty="0">
                <a:solidFill>
                  <a:srgbClr val="FF0000"/>
                </a:solidFill>
                <a:latin typeface="微软雅黑" panose="020B0503020204020204" pitchFamily="34" charset="-122"/>
                <a:ea typeface="微软雅黑" panose="020B0503020204020204" pitchFamily="34" charset="-122"/>
                <a:sym typeface="+mn-ea"/>
              </a:rPr>
              <a:t>描述</a:t>
            </a:r>
            <a:r>
              <a:rPr lang="zh-CN" altLang="en-US" sz="2400" dirty="0">
                <a:latin typeface="微软雅黑" panose="020B0503020204020204" pitchFamily="34" charset="-122"/>
                <a:ea typeface="微软雅黑" panose="020B0503020204020204" pitchFamily="34" charset="-122"/>
                <a:sym typeface="+mn-ea"/>
              </a:rPr>
              <a:t>功能。</a:t>
            </a:r>
            <a:endParaRPr lang="zh-CN" altLang="en-US" sz="2400" dirty="0">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1360170" y="4176168"/>
            <a:ext cx="7943628" cy="1692771"/>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一般的，主要有如下几种对象类型：</a:t>
            </a:r>
            <a:endParaRPr lang="en-US" altLang="zh-CN" sz="2400" dirty="0">
              <a:latin typeface="微软雅黑" panose="020B0503020204020204" pitchFamily="34" charset="-122"/>
              <a:ea typeface="微软雅黑" panose="020B0503020204020204" pitchFamily="34" charset="-122"/>
            </a:endParaRPr>
          </a:p>
          <a:p>
            <a:pPr marL="800100" lvl="1" indent="-342900">
              <a:buFont typeface="Arial" panose="020B0604020202020204" pitchFamily="34" charset="0"/>
              <a:buChar char="•"/>
            </a:pPr>
            <a:r>
              <a:rPr lang="zh-CN" altLang="en-US" sz="2000" dirty="0"/>
              <a:t>有形的实体：指一切看得见、摸得着的实物。 </a:t>
            </a:r>
            <a:endParaRPr lang="en-US" altLang="zh-CN" sz="2000" dirty="0"/>
          </a:p>
          <a:p>
            <a:pPr marL="800100" lvl="1" indent="-342900">
              <a:buFont typeface="Arial" panose="020B0604020202020204" pitchFamily="34" charset="0"/>
              <a:buChar char="•"/>
            </a:pPr>
            <a:r>
              <a:rPr lang="zh-CN" altLang="en-US" sz="2000" dirty="0"/>
              <a:t>作用：指人或组织所起的作用。</a:t>
            </a:r>
            <a:endParaRPr lang="zh-CN" altLang="en-US" sz="2000" dirty="0"/>
          </a:p>
          <a:p>
            <a:pPr marL="800100" lvl="1" indent="-342900">
              <a:buFont typeface="Arial" panose="020B0604020202020204" pitchFamily="34" charset="0"/>
              <a:buChar char="•"/>
            </a:pPr>
            <a:r>
              <a:rPr lang="zh-CN" altLang="en-US" sz="2000" dirty="0"/>
              <a:t>事件：在特定时间所发生的事。</a:t>
            </a:r>
            <a:endParaRPr lang="en-US" altLang="zh-CN" sz="2000" dirty="0"/>
          </a:p>
          <a:p>
            <a:pPr marL="800100" lvl="1" indent="-342900">
              <a:buFont typeface="Arial" panose="020B0604020202020204" pitchFamily="34" charset="0"/>
              <a:buChar char="•"/>
            </a:pPr>
            <a:r>
              <a:rPr lang="zh-CN" altLang="en-US" sz="2000" dirty="0"/>
              <a:t>性能说明：制造厂或企业，往往对产品的性能进行全面的说明。</a:t>
            </a:r>
            <a:endParaRPr lang="zh-CN" altLang="en-US" sz="2000" dirty="0"/>
          </a:p>
        </p:txBody>
      </p:sp>
      <p:pic>
        <p:nvPicPr>
          <p:cNvPr id="4" name="图片 3"/>
          <p:cNvPicPr>
            <a:picLocks noChangeAspect="1"/>
          </p:cNvPicPr>
          <p:nvPr/>
        </p:nvPicPr>
        <p:blipFill>
          <a:blip r:embed="rId2"/>
          <a:stretch>
            <a:fillRect/>
          </a:stretch>
        </p:blipFill>
        <p:spPr>
          <a:xfrm>
            <a:off x="8232140" y="4156075"/>
            <a:ext cx="1377950" cy="1016000"/>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对象三个特征</a:t>
            </a:r>
            <a:endParaRPr lang="zh-CN" altLang="en-US" sz="3600" dirty="0">
              <a:cs typeface="+mn-ea"/>
              <a:sym typeface="+mn-lt"/>
            </a:endParaRPr>
          </a:p>
        </p:txBody>
      </p:sp>
      <p:sp>
        <p:nvSpPr>
          <p:cNvPr id="3" name="文本框 2"/>
          <p:cNvSpPr txBox="1"/>
          <p:nvPr/>
        </p:nvSpPr>
        <p:spPr>
          <a:xfrm>
            <a:off x="899795" y="1597660"/>
            <a:ext cx="9684385" cy="4573175"/>
          </a:xfrm>
          <a:prstGeom prst="rect">
            <a:avLst/>
          </a:prstGeom>
          <a:noFill/>
        </p:spPr>
        <p:txBody>
          <a:bodyPr wrap="square" rtlCol="0" anchor="t">
            <a:spAutoFit/>
          </a:bodyPr>
          <a:lstStyle/>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模块性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模块性指的是</a:t>
            </a:r>
            <a:r>
              <a:rPr lang="zh-CN" altLang="en-US" sz="1600" dirty="0">
                <a:solidFill>
                  <a:srgbClr val="FF0000"/>
                </a:solidFill>
                <a:latin typeface="微软雅黑" panose="020B0503020204020204" pitchFamily="34" charset="-122"/>
                <a:ea typeface="微软雅黑" panose="020B0503020204020204" pitchFamily="34" charset="-122"/>
                <a:sym typeface="+mn-ea"/>
              </a:rPr>
              <a:t>对象是一个独立存在的实体</a:t>
            </a:r>
            <a:r>
              <a:rPr lang="zh-CN" altLang="en-US" sz="1600" dirty="0">
                <a:latin typeface="微软雅黑" panose="020B0503020204020204" pitchFamily="34" charset="-122"/>
                <a:ea typeface="微软雅黑" panose="020B0503020204020204" pitchFamily="34" charset="-122"/>
                <a:sym typeface="+mn-ea"/>
              </a:rPr>
              <a:t>。从外部可以了解它的功能</a:t>
            </a:r>
            <a:r>
              <a:rPr lang="en-US" altLang="zh-CN" sz="1600" dirty="0">
                <a:latin typeface="微软雅黑" panose="020B0503020204020204" pitchFamily="34" charset="-122"/>
                <a:ea typeface="微软雅黑" panose="020B0503020204020204" pitchFamily="34" charset="-122"/>
                <a:sym typeface="+mn-ea"/>
              </a:rPr>
              <a:t>.</a:t>
            </a:r>
            <a:r>
              <a:rPr lang="zh-CN" altLang="en-US" sz="1600" dirty="0">
                <a:latin typeface="微软雅黑" panose="020B0503020204020204" pitchFamily="34" charset="-122"/>
                <a:ea typeface="微软雅黑" panose="020B0503020204020204" pitchFamily="34" charset="-122"/>
                <a:sym typeface="+mn-ea"/>
              </a:rPr>
              <a:t>其内部细节是“隐蔽”的，不受外界干扰，</a:t>
            </a:r>
            <a:r>
              <a:rPr lang="zh-CN" altLang="en-US" sz="1600" dirty="0">
                <a:solidFill>
                  <a:srgbClr val="FF0000"/>
                </a:solidFill>
                <a:latin typeface="微软雅黑" panose="020B0503020204020204" pitchFamily="34" charset="-122"/>
                <a:ea typeface="微软雅黑" panose="020B0503020204020204" pitchFamily="34" charset="-122"/>
                <a:sym typeface="+mn-ea"/>
              </a:rPr>
              <a:t>对象之间的相互依赖性很小</a:t>
            </a:r>
            <a:r>
              <a:rPr lang="zh-CN" altLang="en-US" sz="1600" dirty="0">
                <a:latin typeface="微软雅黑" panose="020B0503020204020204" pitchFamily="34" charset="-122"/>
                <a:ea typeface="微软雅黑" panose="020B0503020204020204" pitchFamily="34" charset="-122"/>
                <a:sym typeface="+mn-ea"/>
              </a:rPr>
              <a:t>。因此，模块性体现了抽象和信息的隐蔽。它使得一个复杂的软件系统可以通过定义一组相对独立的模块来完成，这些独立模块之间只需交换一些为了完成系统功能所必须交换的信息就行。</a:t>
            </a:r>
            <a:endParaRPr lang="en-US" altLang="zh-CN" sz="2800" dirty="0">
              <a:latin typeface="微软雅黑" panose="020B0503020204020204" pitchFamily="34" charset="-122"/>
              <a:ea typeface="微软雅黑" panose="020B0503020204020204" pitchFamily="34" charset="-122"/>
              <a:sym typeface="+mn-ea"/>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继承</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继承是</a:t>
            </a:r>
            <a:r>
              <a:rPr lang="zh-CN" altLang="en-US" sz="1600" dirty="0">
                <a:solidFill>
                  <a:srgbClr val="FF0000"/>
                </a:solidFill>
                <a:latin typeface="微软雅黑" panose="020B0503020204020204" pitchFamily="34" charset="-122"/>
                <a:ea typeface="微软雅黑" panose="020B0503020204020204" pitchFamily="34" charset="-122"/>
                <a:sym typeface="+mn-ea"/>
              </a:rPr>
              <a:t>利用已有的定义作为基础来建立新的定义，而不必重复定义它们</a:t>
            </a:r>
            <a:r>
              <a:rPr lang="zh-CN" altLang="en-US" sz="1600" dirty="0">
                <a:latin typeface="微软雅黑" panose="020B0503020204020204" pitchFamily="34" charset="-122"/>
                <a:ea typeface="微软雅黑" panose="020B0503020204020204" pitchFamily="34" charset="-122"/>
                <a:sym typeface="+mn-ea"/>
              </a:rPr>
              <a:t>。</a:t>
            </a:r>
            <a:endParaRPr lang="zh-CN" altLang="en-US" sz="1600" dirty="0">
              <a:latin typeface="微软雅黑" panose="020B0503020204020204" pitchFamily="34" charset="-122"/>
              <a:ea typeface="微软雅黑" panose="020B0503020204020204" pitchFamily="34" charset="-122"/>
            </a:endParaRPr>
          </a:p>
          <a:p>
            <a:pPr lvl="1">
              <a:lnSpc>
                <a:spcPct val="120000"/>
              </a:lnSpc>
            </a:pPr>
            <a:r>
              <a:rPr lang="zh-CN" altLang="en-US" sz="1600" dirty="0">
                <a:latin typeface="微软雅黑" panose="020B0503020204020204" pitchFamily="34" charset="-122"/>
                <a:ea typeface="微软雅黑" panose="020B0503020204020204" pitchFamily="34" charset="-122"/>
                <a:sym typeface="+mn-ea"/>
              </a:rPr>
              <a:t>例如，汽车具有“车型”、“颜色”和“出厂日期”等属性，其子类吉普车、轿车及卡车都继承了这些属性。</a:t>
            </a:r>
            <a:endParaRPr lang="zh-CN" altLang="en-US" sz="1600" dirty="0">
              <a:latin typeface="微软雅黑" panose="020B0503020204020204" pitchFamily="34" charset="-122"/>
              <a:ea typeface="微软雅黑" panose="020B0503020204020204" pitchFamily="34" charset="-122"/>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动态连接性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各个对象之间是通过传递消息来建立起连接。</a:t>
            </a:r>
            <a:r>
              <a:rPr lang="zh-CN" altLang="en-US" sz="1600" dirty="0">
                <a:solidFill>
                  <a:srgbClr val="FF0000"/>
                </a:solidFill>
                <a:latin typeface="微软雅黑" panose="020B0503020204020204" pitchFamily="34" charset="-122"/>
                <a:ea typeface="微软雅黑" panose="020B0503020204020204" pitchFamily="34" charset="-122"/>
                <a:sym typeface="+mn-ea"/>
              </a:rPr>
              <a:t>消息传递机制是面向对象语言的共同特性</a:t>
            </a:r>
            <a:r>
              <a:rPr lang="zh-CN" altLang="en-US" sz="1600" dirty="0">
                <a:latin typeface="微软雅黑" panose="020B0503020204020204" pitchFamily="34" charset="-122"/>
                <a:ea typeface="微软雅黑" panose="020B0503020204020204" pitchFamily="34" charset="-122"/>
                <a:sym typeface="+mn-ea"/>
              </a:rPr>
              <a:t>，其含义是将一条发送给一个对象的消息与包含该消息方法的对象连接起来，使得增加新的数据类型不需要改变现有的代码。</a:t>
            </a:r>
            <a:endParaRPr lang="zh-CN" altLang="en-US" sz="1600" dirty="0"/>
          </a:p>
        </p:txBody>
      </p:sp>
    </p:spTree>
  </p:cSld>
  <p:clrMapOvr>
    <a:masterClrMapping/>
  </p:clrMapOvr>
  <p:transition/>
</p:sld>
</file>

<file path=ppt/tags/tag1.xml><?xml version="1.0" encoding="utf-8"?>
<p:tagLst xmlns:p="http://schemas.openxmlformats.org/presentationml/2006/main">
  <p:tag name="PA" val="v5.2.9"/>
</p:tagLst>
</file>

<file path=ppt/tags/tag10.xml><?xml version="1.0" encoding="utf-8"?>
<p:tagLst xmlns:p="http://schemas.openxmlformats.org/presentationml/2006/main">
  <p:tag name="PA" val="v5.2.9"/>
</p:tagLst>
</file>

<file path=ppt/tags/tag11.xml><?xml version="1.0" encoding="utf-8"?>
<p:tagLst xmlns:p="http://schemas.openxmlformats.org/presentationml/2006/main">
  <p:tag name="PA" val="v5.2.9"/>
</p:tagLst>
</file>

<file path=ppt/tags/tag12.xml><?xml version="1.0" encoding="utf-8"?>
<p:tagLst xmlns:p="http://schemas.openxmlformats.org/presentationml/2006/main">
  <p:tag name="PA" val="v5.2.9"/>
</p:tagLst>
</file>

<file path=ppt/tags/tag13.xml><?xml version="1.0" encoding="utf-8"?>
<p:tagLst xmlns:p="http://schemas.openxmlformats.org/presentationml/2006/main">
  <p:tag name="PA" val="v5.2.9"/>
</p:tagLst>
</file>

<file path=ppt/tags/tag14.xml><?xml version="1.0" encoding="utf-8"?>
<p:tagLst xmlns:p="http://schemas.openxmlformats.org/presentationml/2006/main">
  <p:tag name="PA" val="v5.2.9"/>
</p:tagLst>
</file>

<file path=ppt/tags/tag15.xml><?xml version="1.0" encoding="utf-8"?>
<p:tagLst xmlns:p="http://schemas.openxmlformats.org/presentationml/2006/main">
  <p:tag name="KSO_WM_UNIT_PLACING_PICTURE_USER_VIEWPORT" val="{&quot;height&quot;:1801,&quot;width&quot;:1801}"/>
</p:tagLst>
</file>

<file path=ppt/tags/tag16.xml><?xml version="1.0" encoding="utf-8"?>
<p:tagLst xmlns:p="http://schemas.openxmlformats.org/presentationml/2006/main">
  <p:tag name="PA" val="v5.2.9"/>
</p:tagLst>
</file>

<file path=ppt/tags/tag17.xml><?xml version="1.0" encoding="utf-8"?>
<p:tagLst xmlns:p="http://schemas.openxmlformats.org/presentationml/2006/main">
  <p:tag name="PA" val="v5.2.9"/>
</p:tagLst>
</file>

<file path=ppt/tags/tag18.xml><?xml version="1.0" encoding="utf-8"?>
<p:tagLst xmlns:p="http://schemas.openxmlformats.org/presentationml/2006/main">
  <p:tag name="PA" val="v5.2.9"/>
</p:tagLst>
</file>

<file path=ppt/tags/tag19.xml><?xml version="1.0" encoding="utf-8"?>
<p:tagLst xmlns:p="http://schemas.openxmlformats.org/presentationml/2006/main">
  <p:tag name="PA" val="v5.2.9"/>
</p:tagLst>
</file>

<file path=ppt/tags/tag2.xml><?xml version="1.0" encoding="utf-8"?>
<p:tagLst xmlns:p="http://schemas.openxmlformats.org/presentationml/2006/main">
  <p:tag name="PA" val="v5.2.9"/>
</p:tagLst>
</file>

<file path=ppt/tags/tag20.xml><?xml version="1.0" encoding="utf-8"?>
<p:tagLst xmlns:p="http://schemas.openxmlformats.org/presentationml/2006/main">
  <p:tag name="KSO_WM_UNIT_PLACING_PICTURE_USER_VIEWPORT" val="{&quot;height&quot;:1801,&quot;width&quot;:1801}"/>
</p:tagLst>
</file>

<file path=ppt/tags/tag21.xml><?xml version="1.0" encoding="utf-8"?>
<p:tagLst xmlns:p="http://schemas.openxmlformats.org/presentationml/2006/main">
  <p:tag name="PA" val="v5.2.9"/>
</p:tagLst>
</file>

<file path=ppt/tags/tag22.xml><?xml version="1.0" encoding="utf-8"?>
<p:tagLst xmlns:p="http://schemas.openxmlformats.org/presentationml/2006/main">
  <p:tag name="PA" val="v5.2.9"/>
</p:tagLst>
</file>

<file path=ppt/tags/tag23.xml><?xml version="1.0" encoding="utf-8"?>
<p:tagLst xmlns:p="http://schemas.openxmlformats.org/presentationml/2006/main">
  <p:tag name="PA" val="v5.2.9"/>
</p:tagLst>
</file>

<file path=ppt/tags/tag24.xml><?xml version="1.0" encoding="utf-8"?>
<p:tagLst xmlns:p="http://schemas.openxmlformats.org/presentationml/2006/main">
  <p:tag name="PA" val="v5.2.9"/>
</p:tagLst>
</file>

<file path=ppt/tags/tag25.xml><?xml version="1.0" encoding="utf-8"?>
<p:tagLst xmlns:p="http://schemas.openxmlformats.org/presentationml/2006/main">
  <p:tag name="KSO_WM_UNIT_PLACING_PICTURE_USER_VIEWPORT" val="{&quot;height&quot;:1801,&quot;width&quot;:1801}"/>
</p:tagLst>
</file>

<file path=ppt/tags/tag26.xml><?xml version="1.0" encoding="utf-8"?>
<p:tagLst xmlns:p="http://schemas.openxmlformats.org/presentationml/2006/main">
  <p:tag name="PA" val="v5.2.9"/>
</p:tagLst>
</file>

<file path=ppt/tags/tag27.xml><?xml version="1.0" encoding="utf-8"?>
<p:tagLst xmlns:p="http://schemas.openxmlformats.org/presentationml/2006/main">
  <p:tag name="PA" val="v5.2.9"/>
</p:tagLst>
</file>

<file path=ppt/tags/tag28.xml><?xml version="1.0" encoding="utf-8"?>
<p:tagLst xmlns:p="http://schemas.openxmlformats.org/presentationml/2006/main">
  <p:tag name="PA" val="v5.2.9"/>
</p:tagLst>
</file>

<file path=ppt/tags/tag29.xml><?xml version="1.0" encoding="utf-8"?>
<p:tagLst xmlns:p="http://schemas.openxmlformats.org/presentationml/2006/main">
  <p:tag name="PA" val="v5.2.9"/>
</p:tagLst>
</file>

<file path=ppt/tags/tag3.xml><?xml version="1.0" encoding="utf-8"?>
<p:tagLst xmlns:p="http://schemas.openxmlformats.org/presentationml/2006/main">
  <p:tag name="PA" val="v5.2.9"/>
</p:tagLst>
</file>

<file path=ppt/tags/tag30.xml><?xml version="1.0" encoding="utf-8"?>
<p:tagLst xmlns:p="http://schemas.openxmlformats.org/presentationml/2006/main">
  <p:tag name="KSO_WM_UNIT_PLACING_PICTURE_USER_VIEWPORT" val="{&quot;height&quot;:1801,&quot;width&quot;:1801}"/>
</p:tagLst>
</file>

<file path=ppt/tags/tag31.xml><?xml version="1.0" encoding="utf-8"?>
<p:tagLst xmlns:p="http://schemas.openxmlformats.org/presentationml/2006/main">
  <p:tag name="PA" val="v5.2.9"/>
</p:tagLst>
</file>

<file path=ppt/tags/tag32.xml><?xml version="1.0" encoding="utf-8"?>
<p:tagLst xmlns:p="http://schemas.openxmlformats.org/presentationml/2006/main">
  <p:tag name="PA" val="v5.2.9"/>
</p:tagLst>
</file>

<file path=ppt/tags/tag33.xml><?xml version="1.0" encoding="utf-8"?>
<p:tagLst xmlns:p="http://schemas.openxmlformats.org/presentationml/2006/main">
  <p:tag name="KSO_WM_UNIT_PLACING_PICTURE_USER_VIEWPORT" val="{&quot;height&quot;:1801,&quot;width&quot;:1801}"/>
</p:tagLst>
</file>

<file path=ppt/tags/tag34.xml><?xml version="1.0" encoding="utf-8"?>
<p:tagLst xmlns:p="http://schemas.openxmlformats.org/presentationml/2006/main">
  <p:tag name="PA" val="v5.2.9"/>
</p:tagLst>
</file>

<file path=ppt/tags/tag35.xml><?xml version="1.0" encoding="utf-8"?>
<p:tagLst xmlns:p="http://schemas.openxmlformats.org/presentationml/2006/main">
  <p:tag name="PA" val="v5.2.9"/>
</p:tagLst>
</file>

<file path=ppt/tags/tag36.xml><?xml version="1.0" encoding="utf-8"?>
<p:tagLst xmlns:p="http://schemas.openxmlformats.org/presentationml/2006/main">
  <p:tag name="PA" val="v5.2.9"/>
</p:tagLst>
</file>

<file path=ppt/tags/tag37.xml><?xml version="1.0" encoding="utf-8"?>
<p:tagLst xmlns:p="http://schemas.openxmlformats.org/presentationml/2006/main">
  <p:tag name="PA" val="v5.2.9"/>
</p:tagLst>
</file>

<file path=ppt/tags/tag38.xml><?xml version="1.0" encoding="utf-8"?>
<p:tagLst xmlns:p="http://schemas.openxmlformats.org/presentationml/2006/main">
  <p:tag name="PA" val="v5.2.9"/>
</p:tagLst>
</file>

<file path=ppt/tags/tag39.xml><?xml version="1.0" encoding="utf-8"?>
<p:tagLst xmlns:p="http://schemas.openxmlformats.org/presentationml/2006/main">
  <p:tag name="PA" val="v5.2.9"/>
</p:tagLst>
</file>

<file path=ppt/tags/tag4.xml><?xml version="1.0" encoding="utf-8"?>
<p:tagLst xmlns:p="http://schemas.openxmlformats.org/presentationml/2006/main">
  <p:tag name="PA" val="v5.2.9"/>
</p:tagLst>
</file>

<file path=ppt/tags/tag40.xml><?xml version="1.0" encoding="utf-8"?>
<p:tagLst xmlns:p="http://schemas.openxmlformats.org/presentationml/2006/main">
  <p:tag name="PA" val="v5.2.9"/>
</p:tagLst>
</file>

<file path=ppt/tags/tag41.xml><?xml version="1.0" encoding="utf-8"?>
<p:tagLst xmlns:p="http://schemas.openxmlformats.org/presentationml/2006/main">
  <p:tag name="PA" val="v5.2.9"/>
</p:tagLst>
</file>

<file path=ppt/tags/tag42.xml><?xml version="1.0" encoding="utf-8"?>
<p:tagLst xmlns:p="http://schemas.openxmlformats.org/presentationml/2006/main">
  <p:tag name="PA" val="v5.2.9"/>
</p:tagLst>
</file>

<file path=ppt/tags/tag43.xml><?xml version="1.0" encoding="utf-8"?>
<p:tagLst xmlns:p="http://schemas.openxmlformats.org/presentationml/2006/main">
  <p:tag name="PA" val="v5.2.9"/>
</p:tagLst>
</file>

<file path=ppt/tags/tag44.xml><?xml version="1.0" encoding="utf-8"?>
<p:tagLst xmlns:p="http://schemas.openxmlformats.org/presentationml/2006/main">
  <p:tag name="PA" val="v5.2.9"/>
</p:tagLst>
</file>

<file path=ppt/tags/tag45.xml><?xml version="1.0" encoding="utf-8"?>
<p:tagLst xmlns:p="http://schemas.openxmlformats.org/presentationml/2006/main">
  <p:tag name="PA" val="v5.2.9"/>
</p:tagLst>
</file>

<file path=ppt/tags/tag46.xml><?xml version="1.0" encoding="utf-8"?>
<p:tagLst xmlns:p="http://schemas.openxmlformats.org/presentationml/2006/main">
  <p:tag name="PA" val="v5.2.9"/>
</p:tagLst>
</file>

<file path=ppt/tags/tag47.xml><?xml version="1.0" encoding="utf-8"?>
<p:tagLst xmlns:p="http://schemas.openxmlformats.org/presentationml/2006/main">
  <p:tag name="PA" val="v5.2.9"/>
</p:tagLst>
</file>

<file path=ppt/tags/tag48.xml><?xml version="1.0" encoding="utf-8"?>
<p:tagLst xmlns:p="http://schemas.openxmlformats.org/presentationml/2006/main">
  <p:tag name="PA" val="v5.2.9"/>
</p:tagLst>
</file>

<file path=ppt/tags/tag5.xml><?xml version="1.0" encoding="utf-8"?>
<p:tagLst xmlns:p="http://schemas.openxmlformats.org/presentationml/2006/main">
  <p:tag name="PA" val="v5.2.9"/>
</p:tagLst>
</file>

<file path=ppt/tags/tag6.xml><?xml version="1.0" encoding="utf-8"?>
<p:tagLst xmlns:p="http://schemas.openxmlformats.org/presentationml/2006/main">
  <p:tag name="PA" val="v5.2.9"/>
</p:tagLst>
</file>

<file path=ppt/tags/tag7.xml><?xml version="1.0" encoding="utf-8"?>
<p:tagLst xmlns:p="http://schemas.openxmlformats.org/presentationml/2006/main">
  <p:tag name="PA" val="v5.2.9"/>
</p:tagLst>
</file>

<file path=ppt/tags/tag8.xml><?xml version="1.0" encoding="utf-8"?>
<p:tagLst xmlns:p="http://schemas.openxmlformats.org/presentationml/2006/main">
  <p:tag name="PA" val="v5.2.9"/>
</p:tagLst>
</file>

<file path=ppt/tags/tag9.xml><?xml version="1.0" encoding="utf-8"?>
<p:tagLst xmlns:p="http://schemas.openxmlformats.org/presentationml/2006/main">
  <p:tag name="PA" val="v5.2.9"/>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ym4g2fuo">
      <a:majorFont>
        <a:latin typeface="微软雅黑"/>
        <a:ea typeface="方正卡通简体"/>
        <a:cs typeface=""/>
      </a:majorFont>
      <a:minorFont>
        <a:latin typeface="微软雅黑"/>
        <a:ea typeface="方正卡通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7197</Words>
  <Application>WPS 演示</Application>
  <PresentationFormat>宽屏</PresentationFormat>
  <Paragraphs>370</Paragraphs>
  <Slides>43</Slides>
  <Notes>1</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43</vt:i4>
      </vt:variant>
    </vt:vector>
  </HeadingPairs>
  <TitlesOfParts>
    <vt:vector size="55" baseType="lpstr">
      <vt:lpstr>Arial</vt:lpstr>
      <vt:lpstr>宋体</vt:lpstr>
      <vt:lpstr>Wingdings</vt:lpstr>
      <vt:lpstr>微软雅黑</vt:lpstr>
      <vt:lpstr>微软雅黑 Light</vt:lpstr>
      <vt:lpstr>Neris Thin</vt:lpstr>
      <vt:lpstr>Segoe Print</vt:lpstr>
      <vt:lpstr>Arial Unicode MS</vt:lpstr>
      <vt:lpstr>方正卡通简体</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手绘教学说课</dc:title>
  <dc:creator>第一PPT</dc:creator>
  <cp:keywords>www.1ppt.com</cp:keywords>
  <dc:description>www.1ppt.com</dc:description>
  <cp:lastModifiedBy>Enchanted</cp:lastModifiedBy>
  <cp:revision>291</cp:revision>
  <dcterms:created xsi:type="dcterms:W3CDTF">2021-02-28T08:17:00Z</dcterms:created>
  <dcterms:modified xsi:type="dcterms:W3CDTF">2022-03-21T00:55:09Z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C67E24B64F05478B8CDDFEC20D9B5EAA</vt:lpwstr>
  </property>
  <property fmtid="{D5CDD505-2E9C-101B-9397-08002B2CF9AE}" pid="3" name="KSOProductBuildVer">
    <vt:lpwstr>2052-11.1.0.11365</vt:lpwstr>
  </property>
</Properties>
</file>

<file path=docProps/thumbnail.jpeg>
</file>